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7" r:id="rId2"/>
    <p:sldId id="258" r:id="rId3"/>
    <p:sldId id="699" r:id="rId4"/>
    <p:sldId id="271" r:id="rId5"/>
    <p:sldId id="629" r:id="rId6"/>
    <p:sldId id="630" r:id="rId7"/>
    <p:sldId id="701" r:id="rId8"/>
    <p:sldId id="700" r:id="rId9"/>
    <p:sldId id="702" r:id="rId10"/>
    <p:sldId id="645" r:id="rId11"/>
    <p:sldId id="712" r:id="rId12"/>
    <p:sldId id="713" r:id="rId13"/>
    <p:sldId id="633" r:id="rId14"/>
    <p:sldId id="715" r:id="rId15"/>
    <p:sldId id="716" r:id="rId16"/>
    <p:sldId id="720" r:id="rId17"/>
    <p:sldId id="632" r:id="rId18"/>
    <p:sldId id="717" r:id="rId19"/>
    <p:sldId id="718" r:id="rId20"/>
    <p:sldId id="643" r:id="rId21"/>
    <p:sldId id="282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82C28-7E31-4A6A-875B-6BAB4F024123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17312-456D-4B27-A803-4B5E464074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004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BA6C-61A6-46C5-B1D1-C0A88CB16B7B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5399-F713-4FDD-B5C8-8A59C16A9197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2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BA6C-61A6-46C5-B1D1-C0A88CB16B7B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5399-F713-4FDD-B5C8-8A59C16A91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989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BA6C-61A6-46C5-B1D1-C0A88CB16B7B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5399-F713-4FDD-B5C8-8A59C16A91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399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BA6C-61A6-46C5-B1D1-C0A88CB16B7B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5399-F713-4FDD-B5C8-8A59C16A91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42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BA6C-61A6-46C5-B1D1-C0A88CB16B7B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5399-F713-4FDD-B5C8-8A59C16A9197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463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BA6C-61A6-46C5-B1D1-C0A88CB16B7B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5399-F713-4FDD-B5C8-8A59C16A91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00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BA6C-61A6-46C5-B1D1-C0A88CB16B7B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5399-F713-4FDD-B5C8-8A59C16A91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262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BA6C-61A6-46C5-B1D1-C0A88CB16B7B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5399-F713-4FDD-B5C8-8A59C16A91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33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BA6C-61A6-46C5-B1D1-C0A88CB16B7B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5399-F713-4FDD-B5C8-8A59C16A91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45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E56BA6C-61A6-46C5-B1D1-C0A88CB16B7B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7F5399-F713-4FDD-B5C8-8A59C16A91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282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BA6C-61A6-46C5-B1D1-C0A88CB16B7B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5399-F713-4FDD-B5C8-8A59C16A91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85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E56BA6C-61A6-46C5-B1D1-C0A88CB16B7B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27F5399-F713-4FDD-B5C8-8A59C16A919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36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46" y="382627"/>
            <a:ext cx="6491537" cy="384164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85" y="5100033"/>
            <a:ext cx="3029858" cy="855892"/>
          </a:xfrm>
          <a:prstGeom prst="rect">
            <a:avLst/>
          </a:prstGeom>
        </p:spPr>
      </p:pic>
      <p:sp>
        <p:nvSpPr>
          <p:cNvPr id="7" name="Título 3"/>
          <p:cNvSpPr>
            <a:spLocks noGrp="1"/>
          </p:cNvSpPr>
          <p:nvPr>
            <p:ph type="ctrTitle"/>
          </p:nvPr>
        </p:nvSpPr>
        <p:spPr>
          <a:xfrm>
            <a:off x="4278711" y="6027310"/>
            <a:ext cx="3333005" cy="33266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www.servus.org.br</a:t>
            </a:r>
            <a:endParaRPr lang="pt-BR" sz="2400" b="1" dirty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62578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-12882" y="6453549"/>
            <a:ext cx="407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srgbClr val="1CADE4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Curso de Graduação em Teologia</a:t>
            </a:r>
          </a:p>
        </p:txBody>
      </p:sp>
      <p:sp>
        <p:nvSpPr>
          <p:cNvPr id="2" name="Meio-quadro 1"/>
          <p:cNvSpPr/>
          <p:nvPr/>
        </p:nvSpPr>
        <p:spPr>
          <a:xfrm>
            <a:off x="474367" y="216767"/>
            <a:ext cx="1341553" cy="1506828"/>
          </a:xfrm>
          <a:prstGeom prst="halfFrame">
            <a:avLst>
              <a:gd name="adj1" fmla="val 7413"/>
              <a:gd name="adj2" fmla="val 74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1FEC207C-6C4F-C937-7B94-6D3AC182FE49}"/>
              </a:ext>
            </a:extLst>
          </p:cNvPr>
          <p:cNvSpPr txBox="1">
            <a:spLocks/>
          </p:cNvSpPr>
          <p:nvPr/>
        </p:nvSpPr>
        <p:spPr>
          <a:xfrm>
            <a:off x="609599" y="379041"/>
            <a:ext cx="11108034" cy="6520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small" spc="50" normalizeH="0" baseline="0" noProof="0" dirty="0">
                <a:ln w="0"/>
                <a:solidFill>
                  <a:srgbClr val="D9E0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MT Black" panose="00000102000000010000" pitchFamily="2" charset="0"/>
                <a:ea typeface="+mn-ea"/>
                <a:cs typeface="+mn-cs"/>
              </a:rPr>
              <a:t>Observações Importantes III</a:t>
            </a:r>
            <a:endParaRPr kumimoji="0" lang="pt-BR" sz="4400" b="1" i="0" u="none" strike="noStrike" kern="1200" cap="none" spc="50" normalizeH="0" baseline="0" noProof="0" dirty="0">
              <a:ln w="0"/>
              <a:solidFill>
                <a:srgbClr val="D9E0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MT Black" panose="00000102000000010000" pitchFamily="2" charset="0"/>
              <a:ea typeface="+mn-ea"/>
              <a:cs typeface="+mn-cs"/>
            </a:endParaRP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C277ED42-174C-3D51-0026-5BF1D2AD9F3A}"/>
              </a:ext>
            </a:extLst>
          </p:cNvPr>
          <p:cNvSpPr txBox="1">
            <a:spLocks/>
          </p:cNvSpPr>
          <p:nvPr/>
        </p:nvSpPr>
        <p:spPr>
          <a:xfrm>
            <a:off x="474367" y="4093217"/>
            <a:ext cx="11256134" cy="12569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33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Uma estátua grega de tamanho completo de um anjo com asas em um fundo  transparente com uma textura granulada | PSD Premium gerado com IA">
            <a:extLst>
              <a:ext uri="{FF2B5EF4-FFF2-40B4-BE49-F238E27FC236}">
                <a16:creationId xmlns:a16="http://schemas.microsoft.com/office/drawing/2014/main" id="{4DE084EC-F8D5-E966-A385-D9039ECB8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3" b="97284" l="9780" r="896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161710"/>
            <a:ext cx="3232771" cy="403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io-quadro 8"/>
          <p:cNvSpPr/>
          <p:nvPr/>
        </p:nvSpPr>
        <p:spPr>
          <a:xfrm rot="16200000">
            <a:off x="660436" y="3907473"/>
            <a:ext cx="1341553" cy="1506828"/>
          </a:xfrm>
          <a:prstGeom prst="halfFrame">
            <a:avLst>
              <a:gd name="adj1" fmla="val 7413"/>
              <a:gd name="adj2" fmla="val 74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823855" y="1631494"/>
            <a:ext cx="7893778" cy="3899061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 algn="just"/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nome das letras foram colocados apenas por efeito de informação, em nosso método de ensino aconselhamos aos alunos a não estudarem preocupados com esses nomes, é mais aconselhável fixar a atenção no nome da letra pela transliteração, vendo um </a:t>
            </a:r>
            <a:r>
              <a:rPr lang="pt-BR" sz="4000" b="1" i="1" dirty="0">
                <a:solidFill>
                  <a:srgbClr val="002060"/>
                </a:solidFill>
                <a:latin typeface="Graeca" pitchFamily="2" charset="2"/>
                <a:cs typeface="Arial" panose="020B0604020202020204" pitchFamily="34" charset="0"/>
              </a:rPr>
              <a:t> </a:t>
            </a:r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aluno deve pronunciar automaticamente “a”.	</a:t>
            </a:r>
          </a:p>
        </p:txBody>
      </p:sp>
    </p:spTree>
    <p:extLst>
      <p:ext uri="{BB962C8B-B14F-4D97-AF65-F5344CB8AC3E}">
        <p14:creationId xmlns:p14="http://schemas.microsoft.com/office/powerpoint/2010/main" val="2676607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-12882" y="6453549"/>
            <a:ext cx="407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srgbClr val="1CADE4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Curso de Graduação em Teologia</a:t>
            </a:r>
          </a:p>
        </p:txBody>
      </p:sp>
      <p:sp>
        <p:nvSpPr>
          <p:cNvPr id="2" name="Meio-quadro 1"/>
          <p:cNvSpPr/>
          <p:nvPr/>
        </p:nvSpPr>
        <p:spPr>
          <a:xfrm>
            <a:off x="474367" y="216767"/>
            <a:ext cx="1341553" cy="1506828"/>
          </a:xfrm>
          <a:prstGeom prst="halfFrame">
            <a:avLst>
              <a:gd name="adj1" fmla="val 7413"/>
              <a:gd name="adj2" fmla="val 74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1FEC207C-6C4F-C937-7B94-6D3AC182FE49}"/>
              </a:ext>
            </a:extLst>
          </p:cNvPr>
          <p:cNvSpPr txBox="1">
            <a:spLocks/>
          </p:cNvSpPr>
          <p:nvPr/>
        </p:nvSpPr>
        <p:spPr>
          <a:xfrm>
            <a:off x="609599" y="379041"/>
            <a:ext cx="11108034" cy="12778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small" spc="50" normalizeH="0" baseline="0" noProof="0" dirty="0">
                <a:ln w="0"/>
                <a:solidFill>
                  <a:srgbClr val="D9E0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MT Black" panose="00000102000000010000" pitchFamily="2" charset="0"/>
                <a:ea typeface="+mn-ea"/>
                <a:cs typeface="+mn-cs"/>
              </a:rPr>
              <a:t>Iniciação à Língua Grega Bíblica - Gramática</a:t>
            </a:r>
            <a:endParaRPr kumimoji="0" lang="pt-BR" sz="4400" b="1" i="0" u="none" strike="noStrike" kern="1200" cap="none" spc="50" normalizeH="0" baseline="0" noProof="0" dirty="0">
              <a:ln w="0"/>
              <a:solidFill>
                <a:srgbClr val="D9E0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MT Black" panose="00000102000000010000" pitchFamily="2" charset="0"/>
              <a:ea typeface="+mn-ea"/>
              <a:cs typeface="+mn-cs"/>
            </a:endParaRP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C277ED42-174C-3D51-0026-5BF1D2AD9F3A}"/>
              </a:ext>
            </a:extLst>
          </p:cNvPr>
          <p:cNvSpPr txBox="1">
            <a:spLocks/>
          </p:cNvSpPr>
          <p:nvPr/>
        </p:nvSpPr>
        <p:spPr>
          <a:xfrm>
            <a:off x="173866" y="4393864"/>
            <a:ext cx="11256134" cy="12569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33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09599" y="1723595"/>
            <a:ext cx="11108034" cy="3899061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 algn="just"/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Parabéns, você está avançando no estudo do Grego, já é conhecedor(a) das vinte e quatro letras do alfabeto, sabe que a letra SIGMA tem dois representantes, e que uma é usada no início e meio de palavras, enquanto que a outra só pode ser usada no final de palavras; conhece as letras MAIÚSCULAS do alfabeto, sabe </a:t>
            </a:r>
            <a:r>
              <a:rPr lang="pt-BR" sz="33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transliterá-las</a:t>
            </a:r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principalmente sabe escrever uma a uma cada letra. </a:t>
            </a:r>
            <a:b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</p:txBody>
      </p:sp>
      <p:sp>
        <p:nvSpPr>
          <p:cNvPr id="9" name="Meio-quadro 8"/>
          <p:cNvSpPr/>
          <p:nvPr/>
        </p:nvSpPr>
        <p:spPr>
          <a:xfrm rot="16200000">
            <a:off x="474367" y="3929080"/>
            <a:ext cx="1341553" cy="1506828"/>
          </a:xfrm>
          <a:prstGeom prst="halfFrame">
            <a:avLst>
              <a:gd name="adj1" fmla="val 7413"/>
              <a:gd name="adj2" fmla="val 74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214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-12882" y="6453549"/>
            <a:ext cx="407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srgbClr val="1CADE4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Curso de Graduação em Teologia</a:t>
            </a:r>
          </a:p>
        </p:txBody>
      </p:sp>
      <p:sp>
        <p:nvSpPr>
          <p:cNvPr id="2" name="Meio-quadro 1"/>
          <p:cNvSpPr/>
          <p:nvPr/>
        </p:nvSpPr>
        <p:spPr>
          <a:xfrm>
            <a:off x="474367" y="216767"/>
            <a:ext cx="1341553" cy="1506828"/>
          </a:xfrm>
          <a:prstGeom prst="halfFrame">
            <a:avLst>
              <a:gd name="adj1" fmla="val 7413"/>
              <a:gd name="adj2" fmla="val 74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1FEC207C-6C4F-C937-7B94-6D3AC182FE49}"/>
              </a:ext>
            </a:extLst>
          </p:cNvPr>
          <p:cNvSpPr txBox="1">
            <a:spLocks/>
          </p:cNvSpPr>
          <p:nvPr/>
        </p:nvSpPr>
        <p:spPr>
          <a:xfrm>
            <a:off x="609599" y="379041"/>
            <a:ext cx="10072256" cy="12778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small" spc="50" normalizeH="0" baseline="0" noProof="0" dirty="0">
                <a:ln w="0"/>
                <a:solidFill>
                  <a:srgbClr val="D9E0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MT Black" panose="00000102000000010000" pitchFamily="2" charset="0"/>
                <a:ea typeface="+mn-ea"/>
                <a:cs typeface="+mn-cs"/>
              </a:rPr>
              <a:t>Iniciação à Língua Grega Bíblica  Gramática</a:t>
            </a:r>
            <a:endParaRPr kumimoji="0" lang="pt-BR" sz="4400" b="1" i="0" u="none" strike="noStrike" kern="1200" cap="none" spc="50" normalizeH="0" baseline="0" noProof="0" dirty="0">
              <a:ln w="0"/>
              <a:solidFill>
                <a:srgbClr val="D9E0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MT Black" panose="00000102000000010000" pitchFamily="2" charset="0"/>
              <a:ea typeface="+mn-ea"/>
              <a:cs typeface="+mn-cs"/>
            </a:endParaRP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C277ED42-174C-3D51-0026-5BF1D2AD9F3A}"/>
              </a:ext>
            </a:extLst>
          </p:cNvPr>
          <p:cNvSpPr txBox="1">
            <a:spLocks/>
          </p:cNvSpPr>
          <p:nvPr/>
        </p:nvSpPr>
        <p:spPr>
          <a:xfrm>
            <a:off x="609599" y="3969147"/>
            <a:ext cx="11256134" cy="12569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33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23154" y="2194660"/>
            <a:ext cx="9628912" cy="3899061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 algn="just"/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 realmente se familiarizar com as novas palavras que irão surgir nesta lição, elas serão aos poucos agregadas a outras palavras, verbos e preposições para formação de frases que serão encontradas nesta e na próxima lição. </a:t>
            </a:r>
            <a:b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Fique atento(a) para todas as novas informações, leve bem a sério isso, somente assim você terá êxito em seus estudos.</a:t>
            </a:r>
            <a:b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</p:txBody>
      </p:sp>
      <p:sp>
        <p:nvSpPr>
          <p:cNvPr id="9" name="Meio-quadro 8"/>
          <p:cNvSpPr/>
          <p:nvPr/>
        </p:nvSpPr>
        <p:spPr>
          <a:xfrm rot="16200000">
            <a:off x="474367" y="3929080"/>
            <a:ext cx="1341553" cy="1506828"/>
          </a:xfrm>
          <a:prstGeom prst="halfFrame">
            <a:avLst>
              <a:gd name="adj1" fmla="val 7413"/>
              <a:gd name="adj2" fmla="val 74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To Greece*† - Parthenon - Parthenon, HD Png Download , Transparent Png  Image - PNGitem">
            <a:extLst>
              <a:ext uri="{FF2B5EF4-FFF2-40B4-BE49-F238E27FC236}">
                <a16:creationId xmlns:a16="http://schemas.microsoft.com/office/drawing/2014/main" id="{3299AD62-15FE-4D9F-8566-3EF074952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14" b="96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71" t="6454" r="65901" b="8858"/>
          <a:stretch/>
        </p:blipFill>
        <p:spPr bwMode="auto">
          <a:xfrm>
            <a:off x="10476824" y="-163492"/>
            <a:ext cx="1715176" cy="650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767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 txBox="1">
            <a:spLocks/>
          </p:cNvSpPr>
          <p:nvPr/>
        </p:nvSpPr>
        <p:spPr>
          <a:xfrm>
            <a:off x="474367" y="2544247"/>
            <a:ext cx="11256134" cy="25908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12882" y="6453549"/>
            <a:ext cx="407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Curso de Graduação em Teologia</a:t>
            </a:r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EE156DB4-FB93-06A1-6B2E-F58E002CAE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13744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small" spc="50" normalizeH="0" baseline="0" noProof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MT Black" panose="00000102000000010000" pitchFamily="2" charset="0"/>
                <a:ea typeface="+mn-ea"/>
                <a:cs typeface="+mn-cs"/>
              </a:rPr>
              <a:t>1. As Vogais</a:t>
            </a:r>
            <a:endParaRPr kumimoji="0" lang="pt-BR" sz="4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MT Black" panose="00000102000000010000" pitchFamily="2" charset="0"/>
              <a:ea typeface="+mn-ea"/>
              <a:cs typeface="+mn-cs"/>
            </a:endParaRP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FE83D78D-4BE8-2041-72F1-3DDEC25D0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024465"/>
              </p:ext>
            </p:extLst>
          </p:nvPr>
        </p:nvGraphicFramePr>
        <p:xfrm>
          <a:off x="871174" y="1712391"/>
          <a:ext cx="10479023" cy="4489205"/>
        </p:xfrm>
        <a:graphic>
          <a:graphicData uri="http://schemas.openxmlformats.org/drawingml/2006/table">
            <a:tbl>
              <a:tblPr/>
              <a:tblGrid>
                <a:gridCol w="3494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2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-Bold"/>
                        </a:rPr>
                        <a:t>Breves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-Bold"/>
                        </a:rPr>
                        <a:t>Longas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-Bold"/>
                        </a:rPr>
                        <a:t>Ambas</a:t>
                      </a: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800" b="1" dirty="0">
                          <a:solidFill>
                            <a:srgbClr val="000000"/>
                          </a:solidFill>
                          <a:latin typeface="Symbol"/>
                          <a:ea typeface="Times New Roman"/>
                          <a:cs typeface="Arial"/>
                        </a:rPr>
                        <a:t>a</a:t>
                      </a:r>
                      <a:endParaRPr lang="pt-BR" sz="4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800" b="1" dirty="0">
                          <a:solidFill>
                            <a:srgbClr val="000000"/>
                          </a:solidFill>
                          <a:latin typeface="Symbol"/>
                          <a:ea typeface="Times New Roman"/>
                          <a:cs typeface="Arial"/>
                        </a:rPr>
                        <a:t>a</a:t>
                      </a:r>
                      <a:endParaRPr lang="pt-BR" sz="4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800" b="1">
                          <a:solidFill>
                            <a:srgbClr val="000000"/>
                          </a:solidFill>
                          <a:latin typeface="Symbol"/>
                          <a:ea typeface="Times New Roman"/>
                          <a:cs typeface="Arial"/>
                        </a:rPr>
                        <a:t>a</a:t>
                      </a:r>
                      <a:endParaRPr lang="pt-BR" sz="48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800" b="1" dirty="0">
                          <a:solidFill>
                            <a:srgbClr val="000000"/>
                          </a:solidFill>
                          <a:latin typeface="Symbol"/>
                          <a:ea typeface="Times New Roman"/>
                          <a:cs typeface="Arial"/>
                        </a:rPr>
                        <a:t>e</a:t>
                      </a:r>
                      <a:endParaRPr lang="pt-BR" sz="4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800" b="1" dirty="0">
                          <a:solidFill>
                            <a:srgbClr val="000000"/>
                          </a:solidFill>
                          <a:latin typeface="Symbol"/>
                          <a:ea typeface="Times New Roman"/>
                          <a:cs typeface="Arial"/>
                        </a:rPr>
                        <a:t>h</a:t>
                      </a:r>
                      <a:endParaRPr lang="pt-BR" sz="4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800" b="1" dirty="0">
                          <a:solidFill>
                            <a:srgbClr val="000000"/>
                          </a:solidFill>
                          <a:latin typeface="Symbol"/>
                          <a:ea typeface="Times New Roman"/>
                          <a:cs typeface="Arial"/>
                        </a:rPr>
                        <a:t>u</a:t>
                      </a:r>
                      <a:endParaRPr lang="pt-BR" sz="4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800" b="1">
                          <a:solidFill>
                            <a:srgbClr val="000000"/>
                          </a:solidFill>
                          <a:latin typeface="Symbol"/>
                          <a:ea typeface="Times New Roman"/>
                          <a:cs typeface="Arial"/>
                        </a:rPr>
                        <a:t>i</a:t>
                      </a:r>
                      <a:endParaRPr lang="pt-BR" sz="48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800" b="1" dirty="0">
                          <a:solidFill>
                            <a:srgbClr val="000000"/>
                          </a:solidFill>
                          <a:latin typeface="Symbol"/>
                          <a:ea typeface="Times New Roman"/>
                          <a:cs typeface="Arial"/>
                        </a:rPr>
                        <a:t>i</a:t>
                      </a:r>
                      <a:endParaRPr lang="pt-BR" sz="4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t-BR" sz="4800" dirty="0">
                        <a:solidFill>
                          <a:srgbClr val="000000"/>
                        </a:solidFill>
                        <a:latin typeface="Symbo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800" b="1">
                          <a:solidFill>
                            <a:srgbClr val="000000"/>
                          </a:solidFill>
                          <a:latin typeface="Symbol"/>
                          <a:ea typeface="Times New Roman"/>
                          <a:cs typeface="Arial"/>
                        </a:rPr>
                        <a:t>o</a:t>
                      </a:r>
                      <a:endParaRPr lang="pt-BR" sz="48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800" b="1">
                          <a:solidFill>
                            <a:srgbClr val="000000"/>
                          </a:solidFill>
                          <a:latin typeface="Symbol"/>
                          <a:ea typeface="Times New Roman"/>
                          <a:cs typeface="Arial"/>
                        </a:rPr>
                        <a:t>w</a:t>
                      </a:r>
                      <a:endParaRPr lang="pt-BR" sz="48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t-BR" sz="4800" dirty="0">
                        <a:solidFill>
                          <a:srgbClr val="000000"/>
                        </a:solidFill>
                        <a:latin typeface="Symbol"/>
                        <a:ea typeface="Times New Roman"/>
                        <a:cs typeface="TTE1B9AB10t0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800" b="1" dirty="0">
                          <a:solidFill>
                            <a:srgbClr val="000000"/>
                          </a:solidFill>
                          <a:latin typeface="Symbol"/>
                          <a:ea typeface="Times New Roman"/>
                          <a:cs typeface="Arial"/>
                        </a:rPr>
                        <a:t>u</a:t>
                      </a:r>
                      <a:endParaRPr lang="pt-BR" sz="4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4800" b="1" dirty="0">
                          <a:solidFill>
                            <a:srgbClr val="000000"/>
                          </a:solidFill>
                          <a:latin typeface="Symbol"/>
                          <a:ea typeface="Times New Roman"/>
                          <a:cs typeface="Arial"/>
                        </a:rPr>
                        <a:t>u</a:t>
                      </a:r>
                      <a:endParaRPr lang="pt-BR" sz="4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t-BR" sz="4800" dirty="0">
                        <a:solidFill>
                          <a:srgbClr val="000000"/>
                        </a:solidFill>
                        <a:latin typeface="Symbol"/>
                        <a:ea typeface="Times New Roman"/>
                        <a:cs typeface="TTE1B9AB10t0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Rectangle 3">
            <a:extLst>
              <a:ext uri="{FF2B5EF4-FFF2-40B4-BE49-F238E27FC236}">
                <a16:creationId xmlns:a16="http://schemas.microsoft.com/office/drawing/2014/main" id="{AF722F98-23A9-EE86-DA60-96EB449C8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08" y="635174"/>
            <a:ext cx="116361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As</a:t>
            </a:r>
            <a:r>
              <a:rPr lang="pt-BR" sz="3200" dirty="0">
                <a:solidFill>
                  <a:srgbClr val="000000"/>
                </a:solidFill>
                <a:ea typeface="Times New Roman" pitchFamily="18" charset="0"/>
                <a:cs typeface="Times-Roman" charset="0"/>
              </a:rPr>
              <a:t> </a:t>
            </a:r>
            <a:r>
              <a:rPr lang="pt-BR" sz="3200" b="1" dirty="0">
                <a:solidFill>
                  <a:srgbClr val="000000"/>
                </a:solidFill>
                <a:ea typeface="Times New Roman" pitchFamily="18" charset="0"/>
                <a:cs typeface="Times-Bold" charset="0"/>
              </a:rPr>
              <a:t>vogais </a:t>
            </a:r>
            <a:r>
              <a:rPr lang="pt-BR" sz="3200" dirty="0">
                <a:solidFill>
                  <a:srgbClr val="000000"/>
                </a:solidFill>
                <a:ea typeface="Times New Roman" pitchFamily="18" charset="0"/>
                <a:cs typeface="Times-Roman" charset="0"/>
              </a:rPr>
              <a:t>são em número de sete (7):</a:t>
            </a:r>
            <a:r>
              <a:rPr lang="pt-BR" sz="3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lang="pt-BR" sz="3200" dirty="0">
                <a:solidFill>
                  <a:srgbClr val="000000"/>
                </a:solidFill>
                <a:latin typeface="Symbol" pitchFamily="18" charset="2"/>
                <a:ea typeface="Times New Roman" pitchFamily="18" charset="0"/>
                <a:cs typeface="Times-Roman" charset="0"/>
              </a:rPr>
              <a:t>a, </a:t>
            </a:r>
            <a:r>
              <a:rPr lang="pt-BR" sz="3200" dirty="0">
                <a:solidFill>
                  <a:srgbClr val="000000"/>
                </a:solidFill>
                <a:latin typeface="Symbol"/>
                <a:ea typeface="Times New Roman"/>
                <a:cs typeface="Arial"/>
              </a:rPr>
              <a:t>e, h, </a:t>
            </a:r>
            <a:r>
              <a:rPr lang="pt-BR" sz="3200" dirty="0">
                <a:solidFill>
                  <a:srgbClr val="000000"/>
                </a:solidFill>
                <a:latin typeface="Symbol" pitchFamily="18" charset="2"/>
                <a:ea typeface="Times New Roman"/>
                <a:cs typeface="Arial"/>
              </a:rPr>
              <a:t>i, o, u, w.</a:t>
            </a:r>
            <a:r>
              <a:rPr lang="pt-BR" sz="32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pt-BR" sz="3200" dirty="0">
                <a:solidFill>
                  <a:srgbClr val="000000"/>
                </a:solidFill>
                <a:ea typeface="Times New Roman" pitchFamily="18" charset="0"/>
                <a:cs typeface="Times-Roman" charset="0"/>
              </a:rPr>
              <a:t>Dividindo quanto à duração, em: </a:t>
            </a:r>
            <a:endParaRPr lang="pt-BR" sz="4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96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90975-5308-8423-BECE-E71B93D16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7FCFDA6D-1BE9-26B5-6356-BEF66D1F037E}"/>
              </a:ext>
            </a:extLst>
          </p:cNvPr>
          <p:cNvSpPr txBox="1">
            <a:spLocks/>
          </p:cNvSpPr>
          <p:nvPr/>
        </p:nvSpPr>
        <p:spPr>
          <a:xfrm>
            <a:off x="474367" y="2544247"/>
            <a:ext cx="11256134" cy="25908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EE2E9B5-9D40-C0AF-4544-3469B2A1E02F}"/>
              </a:ext>
            </a:extLst>
          </p:cNvPr>
          <p:cNvSpPr txBox="1"/>
          <p:nvPr/>
        </p:nvSpPr>
        <p:spPr>
          <a:xfrm>
            <a:off x="-12882" y="6453549"/>
            <a:ext cx="407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Curso de Graduação em Teologia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37004C-5DEB-1E5B-9910-C632C5221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048" y="285917"/>
            <a:ext cx="881537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Observações</a:t>
            </a:r>
            <a:r>
              <a:rPr lang="pt-BR" sz="4000" dirty="0">
                <a:solidFill>
                  <a:srgbClr val="000000"/>
                </a:solidFill>
                <a:ea typeface="Times New Roman" pitchFamily="18" charset="0"/>
                <a:cs typeface="Times-Roman" charset="0"/>
              </a:rPr>
              <a:t>: O</a:t>
            </a:r>
            <a:r>
              <a:rPr lang="pt-BR" sz="4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lang="pt-BR" sz="5400" b="1" dirty="0">
                <a:solidFill>
                  <a:srgbClr val="000000"/>
                </a:solidFill>
                <a:latin typeface="Symbol" pitchFamily="18" charset="2"/>
                <a:ea typeface="Times New Roman" pitchFamily="18" charset="0"/>
                <a:cs typeface="Times-Roman" charset="0"/>
              </a:rPr>
              <a:t>a</a:t>
            </a:r>
            <a:r>
              <a:rPr lang="pt-BR" sz="5400" b="1" dirty="0">
                <a:solidFill>
                  <a:srgbClr val="000000"/>
                </a:solidFill>
                <a:latin typeface="Symbol" pitchFamily="18" charset="2"/>
                <a:ea typeface="Times New Roman" pitchFamily="18" charset="0"/>
                <a:cs typeface="Symbol" pitchFamily="18" charset="2"/>
              </a:rPr>
              <a:t>,</a:t>
            </a:r>
            <a:r>
              <a:rPr lang="pt-BR" sz="5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Symbol" pitchFamily="18" charset="2"/>
              </a:rPr>
              <a:t> </a:t>
            </a:r>
            <a:r>
              <a:rPr lang="pt-BR" sz="5400" b="1" dirty="0">
                <a:solidFill>
                  <a:srgbClr val="000000"/>
                </a:solidFill>
                <a:latin typeface="Symbol" pitchFamily="18" charset="2"/>
                <a:ea typeface="Times New Roman" pitchFamily="18" charset="0"/>
                <a:cs typeface="Symbol" pitchFamily="18" charset="2"/>
              </a:rPr>
              <a:t>i</a:t>
            </a:r>
            <a:r>
              <a:rPr lang="pt-BR" sz="5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Symbol" pitchFamily="18" charset="2"/>
              </a:rPr>
              <a:t>, </a:t>
            </a:r>
            <a:r>
              <a:rPr lang="pt-BR" sz="5400" b="1" dirty="0">
                <a:solidFill>
                  <a:srgbClr val="000000"/>
                </a:solidFill>
                <a:latin typeface="Symbol" pitchFamily="18" charset="2"/>
                <a:ea typeface="Times New Roman" pitchFamily="18" charset="0"/>
                <a:cs typeface="Symbol" pitchFamily="18" charset="2"/>
              </a:rPr>
              <a:t>u</a:t>
            </a:r>
            <a:r>
              <a:rPr lang="pt-BR" sz="4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-Roman" charset="0"/>
              </a:rPr>
              <a:t>” </a:t>
            </a:r>
            <a:r>
              <a:rPr lang="pt-BR" sz="4000" dirty="0">
                <a:solidFill>
                  <a:srgbClr val="000000"/>
                </a:solidFill>
                <a:ea typeface="Times New Roman" pitchFamily="18" charset="0"/>
                <a:cs typeface="Times-Roman" charset="0"/>
              </a:rPr>
              <a:t>podem ter pronúncias breves ou longas. O “</a:t>
            </a:r>
            <a:r>
              <a:rPr lang="pt-BR" sz="4800" b="1" dirty="0">
                <a:solidFill>
                  <a:srgbClr val="000000"/>
                </a:solidFill>
                <a:latin typeface="Symbol" pitchFamily="18" charset="2"/>
                <a:ea typeface="Times New Roman" pitchFamily="18" charset="0"/>
                <a:cs typeface="Times-Roman" charset="0"/>
              </a:rPr>
              <a:t>a</a:t>
            </a:r>
            <a:r>
              <a:rPr lang="pt-BR" sz="4000" dirty="0">
                <a:solidFill>
                  <a:srgbClr val="000000"/>
                </a:solidFill>
                <a:ea typeface="Times New Roman" pitchFamily="18" charset="0"/>
                <a:cs typeface="Times-Roman" charset="0"/>
              </a:rPr>
              <a:t>” e o “</a:t>
            </a:r>
            <a:r>
              <a:rPr lang="pt-BR" sz="4800" b="1" dirty="0">
                <a:solidFill>
                  <a:srgbClr val="000000"/>
                </a:solidFill>
                <a:latin typeface="Symbol" pitchFamily="18" charset="2"/>
                <a:ea typeface="Times New Roman" pitchFamily="18" charset="0"/>
                <a:cs typeface="Times-Roman" charset="0"/>
              </a:rPr>
              <a:t>u</a:t>
            </a:r>
            <a:r>
              <a:rPr lang="pt-BR" sz="4000" dirty="0">
                <a:solidFill>
                  <a:srgbClr val="000000"/>
                </a:solidFill>
                <a:ea typeface="Times New Roman" pitchFamily="18" charset="0"/>
                <a:cs typeface="Times-Roman" charset="0"/>
              </a:rPr>
              <a:t>”</a:t>
            </a:r>
            <a:r>
              <a:rPr lang="pt-BR" sz="4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-Roman" charset="0"/>
              </a:rPr>
              <a:t> </a:t>
            </a:r>
            <a:r>
              <a:rPr lang="pt-BR" sz="4000" dirty="0">
                <a:solidFill>
                  <a:srgbClr val="000000"/>
                </a:solidFill>
                <a:ea typeface="Times New Roman" pitchFamily="18" charset="0"/>
                <a:cs typeface="Times-Roman" charset="0"/>
              </a:rPr>
              <a:t>têm sons longos quase idênticos aos breves, o</a:t>
            </a:r>
            <a:r>
              <a:rPr lang="pt-BR" sz="4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-Roman" charset="0"/>
              </a:rPr>
              <a:t> “</a:t>
            </a:r>
            <a:r>
              <a:rPr lang="pt-BR" sz="4000" b="1" dirty="0">
                <a:solidFill>
                  <a:srgbClr val="000000"/>
                </a:solidFill>
                <a:ea typeface="Times New Roman" pitchFamily="18" charset="0"/>
                <a:cs typeface="Symbol" pitchFamily="18" charset="2"/>
              </a:rPr>
              <a:t>i</a:t>
            </a:r>
            <a:r>
              <a:rPr lang="pt-BR" sz="4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-Roman" charset="0"/>
              </a:rPr>
              <a:t>” </a:t>
            </a:r>
            <a:r>
              <a:rPr lang="pt-BR" sz="4000" dirty="0">
                <a:solidFill>
                  <a:srgbClr val="000000"/>
                </a:solidFill>
                <a:ea typeface="Times New Roman" pitchFamily="18" charset="0"/>
                <a:cs typeface="Times-Roman" charset="0"/>
              </a:rPr>
              <a:t>tem som breve como em “</a:t>
            </a:r>
            <a:r>
              <a:rPr lang="pt-BR" sz="40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pit</a:t>
            </a:r>
            <a:r>
              <a:rPr lang="pt-BR" sz="4000" dirty="0">
                <a:solidFill>
                  <a:srgbClr val="000000"/>
                </a:solidFill>
                <a:ea typeface="Times New Roman" pitchFamily="18" charset="0"/>
                <a:cs typeface="Times-Roman" charset="0"/>
              </a:rPr>
              <a:t>”, e longo como em “</a:t>
            </a:r>
            <a:r>
              <a:rPr lang="pt-BR" sz="40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feet</a:t>
            </a:r>
            <a:r>
              <a:rPr lang="pt-BR" sz="4000" dirty="0">
                <a:solidFill>
                  <a:srgbClr val="000000"/>
                </a:solidFill>
                <a:ea typeface="Times New Roman" pitchFamily="18" charset="0"/>
                <a:cs typeface="Times-Roman" charset="0"/>
              </a:rPr>
              <a:t>”.</a:t>
            </a:r>
            <a:endParaRPr lang="pt-BR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8" descr="Partenon Acrópole Atenas - Imagens grátis no Pixabay">
            <a:extLst>
              <a:ext uri="{FF2B5EF4-FFF2-40B4-BE49-F238E27FC236}">
                <a16:creationId xmlns:a16="http://schemas.microsoft.com/office/drawing/2014/main" id="{E6D39FAE-7F09-042B-A34F-6A5A1C49E1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4" b="22871"/>
          <a:stretch/>
        </p:blipFill>
        <p:spPr bwMode="auto">
          <a:xfrm>
            <a:off x="4613948" y="3311236"/>
            <a:ext cx="7576920" cy="30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90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2E68D-6932-EE43-6241-CE250B6DA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1E84DF7C-B0EE-CCA7-C9BA-3AC23F555956}"/>
              </a:ext>
            </a:extLst>
          </p:cNvPr>
          <p:cNvSpPr txBox="1">
            <a:spLocks/>
          </p:cNvSpPr>
          <p:nvPr/>
        </p:nvSpPr>
        <p:spPr>
          <a:xfrm>
            <a:off x="474367" y="2544247"/>
            <a:ext cx="11256134" cy="25908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CF3056F-DFB6-5264-D641-BDF7BE9BA37E}"/>
              </a:ext>
            </a:extLst>
          </p:cNvPr>
          <p:cNvSpPr txBox="1"/>
          <p:nvPr/>
        </p:nvSpPr>
        <p:spPr>
          <a:xfrm>
            <a:off x="-12882" y="6453549"/>
            <a:ext cx="407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Curso de Graduação em Teologia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609E32-1AA2-2234-A86E-F79222C06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595" y="235527"/>
            <a:ext cx="10834809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b="1" i="1" u="sng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Breves</a:t>
            </a:r>
            <a:r>
              <a:rPr lang="pt-BR" sz="4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:</a:t>
            </a:r>
            <a:r>
              <a:rPr lang="pt-BR" sz="4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4800" b="1" dirty="0">
                <a:solidFill>
                  <a:srgbClr val="00000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e</a:t>
            </a:r>
            <a:r>
              <a:rPr lang="pt-BR" sz="40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Symbol" pitchFamily="18" charset="2"/>
              </a:rPr>
              <a:t> </a:t>
            </a:r>
            <a:r>
              <a:rPr lang="pt-BR" sz="4000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pt-BR" sz="4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(épsilon), e </a:t>
            </a:r>
            <a:r>
              <a:rPr lang="pt-BR" sz="4800" b="1" dirty="0">
                <a:solidFill>
                  <a:srgbClr val="00000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o</a:t>
            </a:r>
            <a:r>
              <a:rPr lang="pt-BR" sz="4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(</a:t>
            </a:r>
            <a:r>
              <a:rPr lang="pt-BR" sz="40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ómicron</a:t>
            </a:r>
            <a:r>
              <a:rPr lang="pt-BR" sz="4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): São pronunciadas mais rapidamente</a:t>
            </a:r>
            <a:endParaRPr lang="pt-BR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	</a:t>
            </a:r>
            <a:endParaRPr lang="pt-BR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b="1" i="1" u="sng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Longas</a:t>
            </a:r>
            <a:r>
              <a:rPr lang="pt-BR" sz="4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:</a:t>
            </a:r>
            <a:r>
              <a:rPr lang="pt-BR" sz="4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4800" b="1" dirty="0">
                <a:solidFill>
                  <a:srgbClr val="00000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h</a:t>
            </a:r>
            <a:r>
              <a:rPr lang="pt-BR" sz="4000" b="1" dirty="0">
                <a:solidFill>
                  <a:srgbClr val="00000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 </a:t>
            </a:r>
            <a:r>
              <a:rPr lang="pt-BR" sz="4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(</a:t>
            </a:r>
            <a:r>
              <a:rPr lang="pt-BR" sz="40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eta</a:t>
            </a:r>
            <a:r>
              <a:rPr lang="pt-BR" sz="4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), e</a:t>
            </a:r>
            <a:r>
              <a:rPr lang="pt-BR" sz="4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4800" b="1" dirty="0">
                <a:solidFill>
                  <a:srgbClr val="00000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w</a:t>
            </a:r>
            <a:r>
              <a:rPr lang="pt-BR" sz="4000" dirty="0">
                <a:solidFill>
                  <a:srgbClr val="00000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 </a:t>
            </a:r>
            <a:r>
              <a:rPr lang="pt-BR" sz="4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(ômega): São pronunciadas com  mais   tempo </a:t>
            </a:r>
            <a:endParaRPr lang="pt-BR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	</a:t>
            </a:r>
            <a:endParaRPr lang="pt-BR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b="1" i="1" u="sng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Ambas</a:t>
            </a:r>
            <a:r>
              <a:rPr lang="pt-BR" sz="4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:</a:t>
            </a:r>
            <a:r>
              <a:rPr lang="pt-BR" sz="40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4800" b="1" dirty="0">
                <a:solidFill>
                  <a:srgbClr val="00000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a</a:t>
            </a:r>
            <a:r>
              <a:rPr lang="pt-BR" sz="4000" b="1" dirty="0">
                <a:solidFill>
                  <a:srgbClr val="00000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 </a:t>
            </a:r>
            <a:r>
              <a:rPr lang="pt-BR" sz="4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(alfa),</a:t>
            </a:r>
            <a:r>
              <a:rPr lang="pt-BR" sz="4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4800" b="1" dirty="0">
                <a:solidFill>
                  <a:srgbClr val="00000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u</a:t>
            </a:r>
            <a:r>
              <a:rPr lang="pt-BR" sz="4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pt-BR" sz="40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ú</a:t>
            </a:r>
            <a:r>
              <a:rPr lang="pt-BR" sz="40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psilón</a:t>
            </a:r>
            <a:r>
              <a:rPr lang="pt-BR" sz="4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): São chamadas de ambas, porque tanto podem ser BREVES como LONGAS</a:t>
            </a:r>
            <a:endParaRPr lang="pt-BR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89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>
            <a:extLst>
              <a:ext uri="{FF2B5EF4-FFF2-40B4-BE49-F238E27FC236}">
                <a16:creationId xmlns:a16="http://schemas.microsoft.com/office/drawing/2014/main" id="{4A97CB0C-2347-9611-13F4-B8C1097D8FD7}"/>
              </a:ext>
            </a:extLst>
          </p:cNvPr>
          <p:cNvSpPr txBox="1">
            <a:spLocks/>
          </p:cNvSpPr>
          <p:nvPr/>
        </p:nvSpPr>
        <p:spPr>
          <a:xfrm>
            <a:off x="0" y="44624"/>
            <a:ext cx="12192000" cy="1253234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small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MT Black" panose="00000102000000010000" pitchFamily="2" charset="0"/>
                <a:ea typeface="+mn-ea"/>
                <a:cs typeface="+mn-cs"/>
              </a:rPr>
              <a:t>1.2 Identificando uma Vogal é Longa, Breve ou Ambas</a:t>
            </a:r>
            <a:endParaRPr kumimoji="0" lang="pt-BR" sz="4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MT Black" panose="00000102000000010000" pitchFamily="2" charset="0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01DB1BB-EFC0-D0E8-1863-7303F5A71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848" y="1352157"/>
            <a:ext cx="1007668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/>
            </a:pPr>
            <a:r>
              <a:rPr lang="pt-BR" sz="32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Como no latim didático, usamos sinais, os quais são colocados sobre a respectiva vogal, em baixo dos acentos ou das aspirações se houver.</a:t>
            </a:r>
            <a:endParaRPr lang="pt-BR" sz="4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8C13098-7E24-406D-7964-937D47426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848" y="4350538"/>
            <a:ext cx="100949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  <a:defRPr/>
            </a:pPr>
            <a:r>
              <a:rPr lang="pt-BR" sz="4000" b="1" i="1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Ásperas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:</a:t>
            </a:r>
            <a:r>
              <a:rPr lang="pt-BR" sz="4000" b="1" dirty="0">
                <a:solidFill>
                  <a:prstClr val="black"/>
                </a:solidFill>
                <a:latin typeface="GreekS"/>
                <a:ea typeface="Times New Roman" pitchFamily="18" charset="0"/>
                <a:cs typeface="Arial" pitchFamily="34" charset="0"/>
              </a:rPr>
              <a:t> </a:t>
            </a:r>
            <a:r>
              <a:rPr lang="pt-BR" sz="4000" b="1" dirty="0">
                <a:solidFill>
                  <a:prstClr val="black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a, e, h, o, w.</a:t>
            </a:r>
            <a:endParaRPr lang="pt-BR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  <a:defRPr/>
            </a:pPr>
            <a:r>
              <a:rPr lang="pt-BR" sz="4000" b="1" i="1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Brandas</a:t>
            </a:r>
            <a:r>
              <a:rPr lang="pt-BR" sz="4000" b="1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: </a:t>
            </a:r>
            <a:r>
              <a:rPr lang="pt-BR" sz="40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(ou semivogais)</a:t>
            </a:r>
            <a:r>
              <a:rPr lang="pt-BR" sz="40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4000" b="1" dirty="0">
                <a:solidFill>
                  <a:prstClr val="black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i, u</a:t>
            </a:r>
            <a:endParaRPr lang="pt-BR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26E01722-E17C-D945-9A2F-5D0DEE979C44}"/>
              </a:ext>
            </a:extLst>
          </p:cNvPr>
          <p:cNvSpPr txBox="1">
            <a:spLocks/>
          </p:cNvSpPr>
          <p:nvPr/>
        </p:nvSpPr>
        <p:spPr>
          <a:xfrm>
            <a:off x="0" y="2976116"/>
            <a:ext cx="12192000" cy="1253234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small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MT Black" panose="00000102000000010000" pitchFamily="2" charset="0"/>
                <a:ea typeface="+mn-ea"/>
                <a:cs typeface="+mn-cs"/>
              </a:rPr>
              <a:t>1.3 Outra Maneira de Classificar as Vogais</a:t>
            </a:r>
            <a:endParaRPr kumimoji="0" lang="pt-BR" sz="4400" b="1" i="0" u="none" strike="noStrike" kern="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MT Black" panose="0000010200000001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018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07496" y="1327876"/>
            <a:ext cx="11256134" cy="2109939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 algn="just"/>
            <a:r>
              <a:rPr lang="pt-BR" sz="6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de Divisão Silábica das Palavras Gregas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12882" y="6453549"/>
            <a:ext cx="407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Curso de Graduação em Teologia</a:t>
            </a:r>
          </a:p>
        </p:txBody>
      </p:sp>
      <p:sp>
        <p:nvSpPr>
          <p:cNvPr id="2" name="Meio-quadro 1"/>
          <p:cNvSpPr/>
          <p:nvPr/>
        </p:nvSpPr>
        <p:spPr>
          <a:xfrm>
            <a:off x="474367" y="216767"/>
            <a:ext cx="1341553" cy="1506828"/>
          </a:xfrm>
          <a:prstGeom prst="halfFrame">
            <a:avLst>
              <a:gd name="adj1" fmla="val 7413"/>
              <a:gd name="adj2" fmla="val 74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Meio-quadro 8"/>
          <p:cNvSpPr/>
          <p:nvPr/>
        </p:nvSpPr>
        <p:spPr>
          <a:xfrm rot="16200000">
            <a:off x="557006" y="2081289"/>
            <a:ext cx="1341553" cy="1506828"/>
          </a:xfrm>
          <a:prstGeom prst="halfFrame">
            <a:avLst>
              <a:gd name="adj1" fmla="val 7413"/>
              <a:gd name="adj2" fmla="val 74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BDA244FF-432A-6899-5609-1F78868239D7}"/>
              </a:ext>
            </a:extLst>
          </p:cNvPr>
          <p:cNvSpPr txBox="1">
            <a:spLocks/>
          </p:cNvSpPr>
          <p:nvPr/>
        </p:nvSpPr>
        <p:spPr>
          <a:xfrm>
            <a:off x="474367" y="3878146"/>
            <a:ext cx="11256134" cy="12569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33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8" descr="Partenon Acrópole Atenas - Imagens grátis no Pixabay">
            <a:extLst>
              <a:ext uri="{FF2B5EF4-FFF2-40B4-BE49-F238E27FC236}">
                <a16:creationId xmlns:a16="http://schemas.microsoft.com/office/drawing/2014/main" id="{FF4EFBEA-CC22-7945-3018-323280C5A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4" b="22871"/>
          <a:stretch/>
        </p:blipFill>
        <p:spPr bwMode="auto">
          <a:xfrm>
            <a:off x="4065563" y="3092940"/>
            <a:ext cx="8125305" cy="323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770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4F591-BE85-776B-3330-DD51D406C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93FB3438-652D-146A-A856-0263A49AC482}"/>
              </a:ext>
            </a:extLst>
          </p:cNvPr>
          <p:cNvSpPr txBox="1">
            <a:spLocks/>
          </p:cNvSpPr>
          <p:nvPr/>
        </p:nvSpPr>
        <p:spPr>
          <a:xfrm>
            <a:off x="474367" y="2544247"/>
            <a:ext cx="11256134" cy="25908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8593B41-CAFC-9949-6AFD-B58426306FE1}"/>
              </a:ext>
            </a:extLst>
          </p:cNvPr>
          <p:cNvSpPr txBox="1"/>
          <p:nvPr/>
        </p:nvSpPr>
        <p:spPr>
          <a:xfrm>
            <a:off x="-12882" y="6453549"/>
            <a:ext cx="407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Curso de Graduação em Teologia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7A6FE5C-85A1-1FAC-9818-5C0C352B7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555824"/>
              </p:ext>
            </p:extLst>
          </p:nvPr>
        </p:nvGraphicFramePr>
        <p:xfrm>
          <a:off x="474367" y="184254"/>
          <a:ext cx="11273300" cy="6089905"/>
        </p:xfrm>
        <a:graphic>
          <a:graphicData uri="http://schemas.openxmlformats.org/drawingml/2006/table">
            <a:tbl>
              <a:tblPr/>
              <a:tblGrid>
                <a:gridCol w="5431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pt-BR" sz="3200" dirty="0">
                          <a:latin typeface="Graeca"/>
                          <a:ea typeface="Calibri"/>
                          <a:cs typeface="Symbol"/>
                        </a:rPr>
                        <a:t>a</a:t>
                      </a:r>
                      <a:r>
                        <a:rPr lang="pt-BR" sz="3200" dirty="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</a:t>
                      </a:r>
                      <a:r>
                        <a:rPr lang="pt-BR" sz="3200" dirty="0">
                          <a:latin typeface="Graeca"/>
                          <a:ea typeface="Calibri"/>
                          <a:cs typeface="Symbol"/>
                        </a:rPr>
                        <a:t>-</a:t>
                      </a:r>
                      <a:r>
                        <a:rPr lang="pt-BR" sz="3200" dirty="0" err="1">
                          <a:latin typeface="Graeca"/>
                          <a:ea typeface="Calibri"/>
                          <a:cs typeface="Symbol"/>
                        </a:rPr>
                        <a:t>ga</a:t>
                      </a:r>
                      <a:r>
                        <a:rPr lang="pt-BR" sz="3200" dirty="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</a:t>
                      </a:r>
                      <a:r>
                        <a:rPr lang="pt-BR" sz="3200" dirty="0">
                          <a:latin typeface="Graeca"/>
                          <a:ea typeface="Calibri"/>
                          <a:cs typeface="Symbol"/>
                        </a:rPr>
                        <a:t>-ph</a:t>
                      </a:r>
                      <a:r>
                        <a:rPr lang="pt-BR" sz="3200" dirty="0">
                          <a:latin typeface="Symbol"/>
                          <a:ea typeface="Calibri"/>
                          <a:cs typeface="Symbol"/>
                        </a:rPr>
                        <a:t> </a:t>
                      </a:r>
                      <a:r>
                        <a:rPr lang="pt-BR" sz="3200" dirty="0">
                          <a:latin typeface="Calibri"/>
                          <a:ea typeface="Calibri"/>
                          <a:cs typeface="Times-Roman"/>
                        </a:rPr>
                        <a:t>(amor) </a:t>
                      </a:r>
                      <a:endParaRPr lang="pt-BR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8940" indent="-408940" algn="just">
                        <a:spcAft>
                          <a:spcPts val="0"/>
                        </a:spcAft>
                      </a:pP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a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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-pos-te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-llo</a:t>
                      </a:r>
                      <a:r>
                        <a:rPr lang="pt-BR" sz="3200">
                          <a:latin typeface="Symbol"/>
                          <a:ea typeface="Calibri"/>
                          <a:cs typeface="Symbol"/>
                        </a:rPr>
                        <a:t> </a:t>
                      </a:r>
                      <a:r>
                        <a:rPr lang="pt-BR" sz="3200">
                          <a:latin typeface="Calibri"/>
                          <a:ea typeface="Calibri"/>
                          <a:cs typeface="Times-Roman"/>
                        </a:rPr>
                        <a:t>(enviar)</a:t>
                      </a:r>
                      <a:endParaRPr lang="pt-BR" sz="32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pt-BR" sz="3200" dirty="0">
                          <a:latin typeface="Graeca"/>
                          <a:ea typeface="Calibri"/>
                          <a:cs typeface="Symbol"/>
                        </a:rPr>
                        <a:t>a</a:t>
                      </a:r>
                      <a:r>
                        <a:rPr lang="pt-BR" sz="3200" dirty="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</a:t>
                      </a:r>
                      <a:r>
                        <a:rPr lang="pt-BR" sz="3200" dirty="0">
                          <a:latin typeface="Graeca"/>
                          <a:ea typeface="Calibri"/>
                          <a:cs typeface="Symbol"/>
                        </a:rPr>
                        <a:t>-</a:t>
                      </a:r>
                      <a:r>
                        <a:rPr lang="pt-BR" sz="3200" dirty="0" err="1">
                          <a:latin typeface="Graeca"/>
                          <a:ea typeface="Calibri"/>
                          <a:cs typeface="Symbol"/>
                        </a:rPr>
                        <a:t>gi-o</a:t>
                      </a:r>
                      <a:r>
                        <a:rPr lang="pt-BR" sz="3200" dirty="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</a:t>
                      </a:r>
                      <a:r>
                        <a:rPr lang="pt-BR" sz="3200" dirty="0">
                          <a:latin typeface="Symbol"/>
                          <a:ea typeface="Calibri"/>
                          <a:cs typeface="Symbol"/>
                        </a:rPr>
                        <a:t> </a:t>
                      </a:r>
                      <a:r>
                        <a:rPr lang="pt-BR" sz="3200" dirty="0">
                          <a:latin typeface="Calibri"/>
                          <a:ea typeface="Calibri"/>
                          <a:cs typeface="Times-Roman"/>
                        </a:rPr>
                        <a:t>(santo) </a:t>
                      </a:r>
                      <a:endParaRPr lang="pt-BR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8940" indent="-408940" algn="just">
                        <a:spcAft>
                          <a:spcPts val="0"/>
                        </a:spcAft>
                      </a:pP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da</a:t>
                      </a:r>
                      <a:r>
                        <a:rPr lang="pt-BR" sz="3200">
                          <a:latin typeface="Graeca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-mo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-ni-on</a:t>
                      </a:r>
                      <a:r>
                        <a:rPr lang="pt-BR" sz="3200">
                          <a:latin typeface="Symbol"/>
                          <a:ea typeface="Calibri"/>
                          <a:cs typeface="Symbol"/>
                        </a:rPr>
                        <a:t> </a:t>
                      </a:r>
                      <a:r>
                        <a:rPr lang="pt-BR" sz="3200">
                          <a:latin typeface="Calibri"/>
                          <a:ea typeface="Calibri"/>
                          <a:cs typeface="Times-Roman"/>
                        </a:rPr>
                        <a:t>(demônio)</a:t>
                      </a:r>
                      <a:endParaRPr lang="pt-BR" sz="32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pt-BR" sz="3200" dirty="0" err="1">
                          <a:latin typeface="Graeca"/>
                          <a:ea typeface="Calibri"/>
                          <a:cs typeface="Symbol"/>
                        </a:rPr>
                        <a:t>d</a:t>
                      </a:r>
                      <a:r>
                        <a:rPr lang="pt-BR" sz="3200" dirty="0" err="1">
                          <a:latin typeface="Graeca"/>
                          <a:ea typeface="Calibri"/>
                        </a:rPr>
                        <a:t>e</a:t>
                      </a:r>
                      <a:r>
                        <a:rPr lang="pt-BR" sz="3200" dirty="0" err="1">
                          <a:latin typeface="Graeca"/>
                          <a:ea typeface="Calibri"/>
                          <a:cs typeface="SPIonic"/>
                        </a:rPr>
                        <a:t>s</a:t>
                      </a:r>
                      <a:r>
                        <a:rPr lang="pt-BR" sz="3200" dirty="0" err="1">
                          <a:latin typeface="Graeca"/>
                          <a:ea typeface="Calibri"/>
                          <a:cs typeface="Symbol"/>
                        </a:rPr>
                        <a:t>-mo</a:t>
                      </a:r>
                      <a:r>
                        <a:rPr lang="pt-BR" sz="3200" dirty="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</a:t>
                      </a:r>
                      <a:r>
                        <a:rPr lang="pt-BR" sz="3200" dirty="0">
                          <a:latin typeface="Symbol"/>
                          <a:ea typeface="Calibri"/>
                          <a:cs typeface="Symbol"/>
                        </a:rPr>
                        <a:t> </a:t>
                      </a:r>
                      <a:r>
                        <a:rPr lang="pt-BR" sz="3200" dirty="0">
                          <a:latin typeface="Calibri"/>
                          <a:ea typeface="Calibri"/>
                          <a:cs typeface="Times-Roman"/>
                        </a:rPr>
                        <a:t>(cadeia) </a:t>
                      </a:r>
                      <a:endParaRPr lang="pt-BR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8940" indent="-408940" algn="just">
                        <a:spcAft>
                          <a:spcPts val="0"/>
                        </a:spcAft>
                      </a:pP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eu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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-do-ki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a</a:t>
                      </a:r>
                      <a:r>
                        <a:rPr lang="pt-BR" sz="3200">
                          <a:latin typeface="Symbol"/>
                          <a:ea typeface="Calibri"/>
                          <a:cs typeface="Symbol"/>
                        </a:rPr>
                        <a:t> </a:t>
                      </a:r>
                      <a:r>
                        <a:rPr lang="pt-BR" sz="3200">
                          <a:latin typeface="Calibri"/>
                          <a:ea typeface="Calibri"/>
                          <a:cs typeface="Times-Roman"/>
                        </a:rPr>
                        <a:t>(boa vontade)</a:t>
                      </a:r>
                      <a:endParaRPr lang="pt-BR" sz="32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8940" indent="-408940" algn="just">
                        <a:spcAft>
                          <a:spcPts val="0"/>
                        </a:spcAft>
                      </a:pP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h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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-me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-ra</a:t>
                      </a:r>
                      <a:r>
                        <a:rPr lang="pt-BR" sz="3200">
                          <a:latin typeface="Symbol"/>
                          <a:ea typeface="Calibri"/>
                          <a:cs typeface="Symbol"/>
                        </a:rPr>
                        <a:t> </a:t>
                      </a:r>
                      <a:r>
                        <a:rPr lang="pt-BR" sz="3200">
                          <a:latin typeface="Calibri"/>
                          <a:ea typeface="Calibri"/>
                          <a:cs typeface="Times-Roman"/>
                        </a:rPr>
                        <a:t>(dia)</a:t>
                      </a:r>
                      <a:endParaRPr lang="pt-BR" sz="32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qa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-la-ssa</a:t>
                      </a:r>
                      <a:r>
                        <a:rPr lang="pt-BR" sz="3200">
                          <a:latin typeface="Symbol"/>
                          <a:ea typeface="Calibri"/>
                          <a:cs typeface="Symbol"/>
                        </a:rPr>
                        <a:t> </a:t>
                      </a:r>
                      <a:r>
                        <a:rPr lang="pt-BR" sz="3200">
                          <a:latin typeface="Calibri"/>
                          <a:ea typeface="Calibri"/>
                          <a:cs typeface="Times-Roman"/>
                        </a:rPr>
                        <a:t>(mar)</a:t>
                      </a:r>
                      <a:endParaRPr lang="pt-BR" sz="3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3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8940" indent="-408940" algn="just">
                        <a:spcAft>
                          <a:spcPts val="0"/>
                        </a:spcAft>
                      </a:pPr>
                      <a:r>
                        <a:rPr lang="pt-BR" sz="3200" dirty="0" err="1">
                          <a:latin typeface="Graeca"/>
                          <a:ea typeface="Calibri"/>
                          <a:cs typeface="Symbol"/>
                        </a:rPr>
                        <a:t>Qe</a:t>
                      </a:r>
                      <a:r>
                        <a:rPr lang="pt-BR" sz="3200" dirty="0">
                          <a:latin typeface="Graeca"/>
                          <a:ea typeface="Calibri"/>
                          <a:cs typeface="Symbol"/>
                        </a:rPr>
                        <a:t>-</a:t>
                      </a:r>
                      <a:r>
                        <a:rPr lang="pt-BR" sz="3200" dirty="0" err="1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</a:t>
                      </a:r>
                      <a:r>
                        <a:rPr lang="pt-BR" sz="3200" dirty="0">
                          <a:latin typeface="Calibri"/>
                          <a:ea typeface="Calibri"/>
                          <a:cs typeface="Times-Roman"/>
                        </a:rPr>
                        <a:t> (Deus) </a:t>
                      </a:r>
                      <a:endParaRPr lang="pt-BR" sz="32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8940" indent="-408940" algn="just">
                        <a:spcAft>
                          <a:spcPts val="0"/>
                        </a:spcAft>
                      </a:pP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qu-si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a</a:t>
                      </a:r>
                      <a:r>
                        <a:rPr lang="pt-BR" sz="3200">
                          <a:latin typeface="Symbol"/>
                          <a:ea typeface="Calibri"/>
                          <a:cs typeface="Symbol"/>
                        </a:rPr>
                        <a:t> </a:t>
                      </a:r>
                      <a:r>
                        <a:rPr lang="pt-BR" sz="3200">
                          <a:latin typeface="Calibri"/>
                          <a:ea typeface="Calibri"/>
                          <a:cs typeface="Times-Roman"/>
                        </a:rPr>
                        <a:t>(sacrifício)</a:t>
                      </a:r>
                      <a:endParaRPr lang="pt-BR" sz="32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54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8940" indent="-408940" algn="just">
                        <a:spcAft>
                          <a:spcPts val="0"/>
                        </a:spcAft>
                      </a:pPr>
                      <a:r>
                        <a:rPr lang="pt-BR" sz="3200" dirty="0" err="1">
                          <a:latin typeface="Graeca"/>
                          <a:ea typeface="Calibri"/>
                          <a:cs typeface="Symbol"/>
                        </a:rPr>
                        <a:t>i</a:t>
                      </a:r>
                      <a:r>
                        <a:rPr lang="pt-BR" sz="3200" dirty="0" err="1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</a:t>
                      </a:r>
                      <a:r>
                        <a:rPr lang="pt-BR" sz="3200" dirty="0" err="1">
                          <a:latin typeface="Graeca"/>
                          <a:ea typeface="Calibri"/>
                          <a:cs typeface="Symbol"/>
                        </a:rPr>
                        <a:t>s-cu-ro</a:t>
                      </a:r>
                      <a:r>
                        <a:rPr lang="pt-BR" sz="3200" dirty="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</a:t>
                      </a:r>
                      <a:r>
                        <a:rPr lang="pt-BR" sz="3200" dirty="0">
                          <a:latin typeface="Calibri"/>
                          <a:ea typeface="Calibri"/>
                          <a:cs typeface="Times-Roman"/>
                        </a:rPr>
                        <a:t> (poderoso)</a:t>
                      </a:r>
                      <a:endParaRPr lang="pt-BR" sz="32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ka-le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w </a:t>
                      </a:r>
                      <a:r>
                        <a:rPr lang="pt-BR" sz="3200">
                          <a:latin typeface="Calibri"/>
                          <a:ea typeface="Calibri"/>
                          <a:cs typeface="Times-Roman"/>
                        </a:rPr>
                        <a:t>(chamar)</a:t>
                      </a:r>
                      <a:endParaRPr lang="pt-BR" sz="3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8940" indent="-408940" algn="just">
                        <a:spcAft>
                          <a:spcPts val="0"/>
                        </a:spcAft>
                      </a:pP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Kri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-si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</a:t>
                      </a:r>
                      <a:r>
                        <a:rPr lang="pt-BR" sz="3200">
                          <a:latin typeface="Calibri"/>
                          <a:ea typeface="Calibri"/>
                          <a:cs typeface="Times-Roman"/>
                        </a:rPr>
                        <a:t> (juízo) </a:t>
                      </a:r>
                      <a:endParaRPr lang="pt-BR" sz="32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8940" indent="-408940" algn="just">
                        <a:spcAft>
                          <a:spcPts val="0"/>
                        </a:spcAft>
                      </a:pP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ku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rio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</a:t>
                      </a:r>
                      <a:r>
                        <a:rPr lang="pt-BR" sz="3200">
                          <a:latin typeface="Calibri"/>
                          <a:ea typeface="Calibri"/>
                          <a:cs typeface="Times-Roman"/>
                        </a:rPr>
                        <a:t> (Senhor)</a:t>
                      </a:r>
                      <a:endParaRPr lang="pt-BR" sz="32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8940" indent="-408940" algn="just">
                        <a:spcAft>
                          <a:spcPts val="0"/>
                        </a:spcAft>
                      </a:pP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le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-gw </a:t>
                      </a:r>
                      <a:r>
                        <a:rPr lang="pt-BR" sz="3200">
                          <a:latin typeface="Calibri"/>
                          <a:ea typeface="Calibri"/>
                          <a:cs typeface="Times-Roman"/>
                        </a:rPr>
                        <a:t>(falar)</a:t>
                      </a:r>
                      <a:endParaRPr lang="pt-BR" sz="32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lo-gi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-zo-mai </a:t>
                      </a:r>
                      <a:r>
                        <a:rPr lang="pt-BR" sz="3200">
                          <a:latin typeface="Calibri"/>
                          <a:ea typeface="Calibri"/>
                          <a:cs typeface="Times-Roman"/>
                        </a:rPr>
                        <a:t>(calcular)</a:t>
                      </a:r>
                      <a:endParaRPr lang="pt-BR" sz="3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8940" indent="-408940" algn="just">
                        <a:spcAft>
                          <a:spcPts val="0"/>
                        </a:spcAft>
                      </a:pP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lu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-tro-si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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 </a:t>
                      </a:r>
                      <a:r>
                        <a:rPr lang="pt-BR" sz="3200">
                          <a:latin typeface="Calibri"/>
                          <a:ea typeface="Calibri"/>
                          <a:cs typeface="Times-Roman"/>
                        </a:rPr>
                        <a:t>(redenção) </a:t>
                      </a:r>
                      <a:endParaRPr lang="pt-BR" sz="32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8940" indent="-408940" algn="just">
                        <a:spcAft>
                          <a:spcPts val="0"/>
                        </a:spcAft>
                      </a:pP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lu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-w </a:t>
                      </a:r>
                      <a:r>
                        <a:rPr lang="pt-BR" sz="3200">
                          <a:latin typeface="Calibri"/>
                          <a:ea typeface="Calibri"/>
                          <a:cs typeface="Times-Roman"/>
                        </a:rPr>
                        <a:t>(soltar)</a:t>
                      </a:r>
                      <a:endParaRPr lang="pt-BR" sz="32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8940" indent="-408940" algn="just">
                        <a:spcAft>
                          <a:spcPts val="0"/>
                        </a:spcAft>
                      </a:pPr>
                      <a:r>
                        <a:rPr lang="en-US" sz="3200">
                          <a:latin typeface="Graeca"/>
                          <a:ea typeface="Calibri"/>
                          <a:cs typeface="Symbol"/>
                        </a:rPr>
                        <a:t>ma-qh-t</a:t>
                      </a:r>
                      <a:r>
                        <a:rPr lang="en-US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</a:t>
                      </a:r>
                      <a:r>
                        <a:rPr lang="pt-BR" sz="3200">
                          <a:latin typeface="Symbol"/>
                          <a:ea typeface="Calibri"/>
                          <a:cs typeface="Symbol"/>
                        </a:rPr>
                        <a:t> </a:t>
                      </a:r>
                      <a:r>
                        <a:rPr lang="en-US" sz="3200">
                          <a:latin typeface="Calibri"/>
                          <a:ea typeface="Calibri"/>
                          <a:cs typeface="Times-Roman"/>
                        </a:rPr>
                        <a:t>(discípulo)</a:t>
                      </a:r>
                      <a:endParaRPr lang="pt-BR" sz="32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ma-ka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-rio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</a:t>
                      </a:r>
                      <a:r>
                        <a:rPr lang="pt-BR" sz="3200">
                          <a:latin typeface="Calibri"/>
                          <a:ea typeface="Calibri"/>
                          <a:cs typeface="Times-Roman"/>
                        </a:rPr>
                        <a:t> (bem-aventurado)</a:t>
                      </a:r>
                      <a:endParaRPr lang="pt-BR" sz="3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1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8940" indent="-408940" algn="just">
                        <a:spcAft>
                          <a:spcPts val="0"/>
                        </a:spcAft>
                      </a:pP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ma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ch</a:t>
                      </a:r>
                      <a:r>
                        <a:rPr lang="pt-BR" sz="3200">
                          <a:latin typeface="Symbol"/>
                          <a:ea typeface="Calibri"/>
                          <a:cs typeface="Symbol"/>
                        </a:rPr>
                        <a:t> </a:t>
                      </a:r>
                      <a:r>
                        <a:rPr lang="pt-BR" sz="3200">
                          <a:latin typeface="Calibri"/>
                          <a:ea typeface="Calibri"/>
                          <a:cs typeface="Times-Roman"/>
                        </a:rPr>
                        <a:t>(luta)</a:t>
                      </a:r>
                      <a:endParaRPr lang="pt-BR" sz="32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8940" indent="-408940" algn="just">
                        <a:spcAft>
                          <a:spcPts val="0"/>
                        </a:spcAft>
                      </a:pP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me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-ro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</a:t>
                      </a:r>
                      <a:r>
                        <a:rPr lang="pt-BR" sz="3200">
                          <a:latin typeface="Calibri"/>
                          <a:ea typeface="Calibri"/>
                          <a:cs typeface="Times-Roman"/>
                        </a:rPr>
                        <a:t> (parte)</a:t>
                      </a:r>
                      <a:endParaRPr lang="pt-BR" sz="32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1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8940" indent="-408940" algn="just">
                        <a:spcAft>
                          <a:spcPts val="0"/>
                        </a:spcAft>
                      </a:pPr>
                      <a:r>
                        <a:rPr lang="pt-BR" sz="3200" dirty="0" err="1">
                          <a:latin typeface="Graeca"/>
                          <a:ea typeface="Calibri"/>
                          <a:cs typeface="Symbol"/>
                        </a:rPr>
                        <a:t>moi-ce-i</a:t>
                      </a:r>
                      <a:r>
                        <a:rPr lang="pt-BR" sz="3200" dirty="0" err="1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</a:t>
                      </a:r>
                      <a:r>
                        <a:rPr lang="pt-BR" sz="3200" dirty="0" err="1">
                          <a:latin typeface="Graeca"/>
                          <a:ea typeface="Calibri"/>
                          <a:cs typeface="Symbol"/>
                        </a:rPr>
                        <a:t>a</a:t>
                      </a:r>
                      <a:r>
                        <a:rPr lang="pt-BR" sz="3200" dirty="0">
                          <a:latin typeface="Calibri"/>
                          <a:ea typeface="Calibri"/>
                          <a:cs typeface="Times-Roman"/>
                        </a:rPr>
                        <a:t>(adultério)</a:t>
                      </a:r>
                      <a:endParaRPr lang="pt-BR" sz="32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pt-BR" sz="3200" dirty="0" err="1">
                          <a:latin typeface="Graeca"/>
                          <a:ea typeface="Calibri"/>
                          <a:cs typeface="Symbol"/>
                        </a:rPr>
                        <a:t>ne-kro</a:t>
                      </a:r>
                      <a:r>
                        <a:rPr lang="pt-BR" sz="3200" dirty="0" err="1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</a:t>
                      </a:r>
                      <a:r>
                        <a:rPr lang="pt-BR" sz="3200" dirty="0">
                          <a:latin typeface="Calibri"/>
                          <a:ea typeface="Calibri"/>
                          <a:cs typeface="Times-Roman"/>
                        </a:rPr>
                        <a:t> (morto)</a:t>
                      </a:r>
                      <a:endParaRPr lang="pt-BR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054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90E95-056C-F9B0-695B-8885A95CE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29C69256-4B98-8A50-7C35-E32B34BF946C}"/>
              </a:ext>
            </a:extLst>
          </p:cNvPr>
          <p:cNvSpPr txBox="1">
            <a:spLocks/>
          </p:cNvSpPr>
          <p:nvPr/>
        </p:nvSpPr>
        <p:spPr>
          <a:xfrm>
            <a:off x="474367" y="2544247"/>
            <a:ext cx="11256134" cy="25908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C4D7521-3B67-E8AF-DF10-F8D17C8463F1}"/>
              </a:ext>
            </a:extLst>
          </p:cNvPr>
          <p:cNvSpPr txBox="1"/>
          <p:nvPr/>
        </p:nvSpPr>
        <p:spPr>
          <a:xfrm>
            <a:off x="-12882" y="6453549"/>
            <a:ext cx="407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Curso de Graduação em Teologia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7C52626-3903-5E74-72B6-EDB32B999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972274"/>
              </p:ext>
            </p:extLst>
          </p:nvPr>
        </p:nvGraphicFramePr>
        <p:xfrm>
          <a:off x="1091522" y="411196"/>
          <a:ext cx="10021823" cy="4876800"/>
        </p:xfrm>
        <a:graphic>
          <a:graphicData uri="http://schemas.openxmlformats.org/drawingml/2006/table">
            <a:tbl>
              <a:tblPr/>
              <a:tblGrid>
                <a:gridCol w="4828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3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9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8940" indent="-408940" algn="just">
                        <a:spcAft>
                          <a:spcPts val="0"/>
                        </a:spcAft>
                      </a:pPr>
                      <a:r>
                        <a:rPr lang="pt-BR" sz="3200" dirty="0">
                          <a:latin typeface="Graeca"/>
                          <a:ea typeface="Calibri"/>
                          <a:cs typeface="Symbol"/>
                        </a:rPr>
                        <a:t>no</a:t>
                      </a:r>
                      <a:r>
                        <a:rPr lang="pt-BR" sz="3200" dirty="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</a:t>
                      </a:r>
                      <a:r>
                        <a:rPr lang="pt-BR" sz="3200" dirty="0">
                          <a:latin typeface="Graeca"/>
                          <a:ea typeface="Calibri"/>
                          <a:cs typeface="Symbol"/>
                        </a:rPr>
                        <a:t>-</a:t>
                      </a:r>
                      <a:r>
                        <a:rPr lang="pt-BR" sz="3200" dirty="0" err="1">
                          <a:latin typeface="Graeca"/>
                          <a:ea typeface="Calibri"/>
                          <a:cs typeface="Symbol"/>
                        </a:rPr>
                        <a:t>h-ma</a:t>
                      </a:r>
                      <a:r>
                        <a:rPr lang="pt-BR" sz="3200" dirty="0">
                          <a:latin typeface="Symbol"/>
                          <a:ea typeface="Calibri"/>
                          <a:cs typeface="Symbol"/>
                        </a:rPr>
                        <a:t> </a:t>
                      </a:r>
                      <a:r>
                        <a:rPr lang="pt-BR" sz="3200" dirty="0">
                          <a:latin typeface="Calibri"/>
                          <a:ea typeface="Calibri"/>
                          <a:cs typeface="Times-Roman"/>
                        </a:rPr>
                        <a:t>(pensamento)</a:t>
                      </a:r>
                      <a:endParaRPr lang="pt-BR" sz="32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8940" indent="-408940" algn="just">
                        <a:spcAft>
                          <a:spcPts val="0"/>
                        </a:spcAft>
                      </a:pP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o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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-do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</a:t>
                      </a:r>
                      <a:r>
                        <a:rPr lang="pt-BR" sz="3200">
                          <a:latin typeface="Symbol"/>
                          <a:ea typeface="Calibri"/>
                          <a:cs typeface="Symbol"/>
                        </a:rPr>
                        <a:t> </a:t>
                      </a:r>
                      <a:r>
                        <a:rPr lang="pt-BR" sz="3200">
                          <a:latin typeface="Calibri"/>
                          <a:ea typeface="Calibri"/>
                          <a:cs typeface="Times-Roman"/>
                        </a:rPr>
                        <a:t>(caminho)</a:t>
                      </a:r>
                      <a:endParaRPr lang="pt-BR" sz="32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9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8940" indent="-408940" algn="just">
                        <a:spcAft>
                          <a:spcPts val="0"/>
                        </a:spcAft>
                      </a:pP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oi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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-da </a:t>
                      </a:r>
                      <a:r>
                        <a:rPr lang="pt-BR" sz="3200">
                          <a:latin typeface="Calibri"/>
                          <a:ea typeface="Calibri"/>
                          <a:cs typeface="Times-Roman"/>
                        </a:rPr>
                        <a:t>(conhecer)</a:t>
                      </a:r>
                      <a:endParaRPr lang="pt-BR" sz="32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o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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-mo-lo-gi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a</a:t>
                      </a:r>
                      <a:r>
                        <a:rPr lang="pt-BR" sz="3200">
                          <a:latin typeface="Symbol"/>
                          <a:ea typeface="Calibri"/>
                          <a:cs typeface="Symbol"/>
                        </a:rPr>
                        <a:t> </a:t>
                      </a:r>
                      <a:r>
                        <a:rPr lang="pt-BR" sz="3200">
                          <a:latin typeface="Calibri"/>
                          <a:ea typeface="Calibri"/>
                          <a:cs typeface="Times-Roman"/>
                        </a:rPr>
                        <a:t>(confissão)</a:t>
                      </a:r>
                      <a:endParaRPr lang="pt-BR" sz="3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8940" indent="-408940" algn="just">
                        <a:spcAft>
                          <a:spcPts val="0"/>
                        </a:spcAft>
                      </a:pP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pei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-qw</a:t>
                      </a:r>
                      <a:r>
                        <a:rPr lang="pt-BR" sz="3200">
                          <a:latin typeface="Symbol"/>
                          <a:ea typeface="Calibri"/>
                          <a:cs typeface="Symbol"/>
                        </a:rPr>
                        <a:t> </a:t>
                      </a:r>
                      <a:r>
                        <a:rPr lang="pt-BR" sz="3200">
                          <a:latin typeface="Calibri"/>
                          <a:ea typeface="Calibri"/>
                          <a:cs typeface="Times-Roman"/>
                        </a:rPr>
                        <a:t>(persuadir)</a:t>
                      </a:r>
                      <a:endParaRPr lang="pt-BR" sz="32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8940" indent="-408940" algn="just">
                        <a:spcAft>
                          <a:spcPts val="0"/>
                        </a:spcAft>
                      </a:pP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pe-ri-to-m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</a:t>
                      </a:r>
                      <a:r>
                        <a:rPr lang="pt-BR" sz="3200">
                          <a:latin typeface="MSTT3153ebcb59tS00"/>
                          <a:ea typeface="Calibri"/>
                          <a:cs typeface="MSTT3153ebcb59tS00"/>
                        </a:rPr>
                        <a:t> </a:t>
                      </a:r>
                      <a:r>
                        <a:rPr lang="pt-BR" sz="3200">
                          <a:latin typeface="Calibri"/>
                          <a:ea typeface="Calibri"/>
                          <a:cs typeface="Times-Roman"/>
                        </a:rPr>
                        <a:t>(circuncisão)</a:t>
                      </a:r>
                      <a:endParaRPr lang="pt-BR" sz="32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8940" indent="-408940" algn="just">
                        <a:spcAft>
                          <a:spcPts val="0"/>
                        </a:spcAft>
                      </a:pP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pi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s-ti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</a:t>
                      </a:r>
                      <a:r>
                        <a:rPr lang="pt-BR" sz="3200">
                          <a:latin typeface="Calibri"/>
                          <a:ea typeface="Calibri"/>
                          <a:cs typeface="Times-Roman"/>
                        </a:rPr>
                        <a:t> (fé)</a:t>
                      </a:r>
                      <a:endParaRPr lang="pt-BR" sz="32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pros-ku-ne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w</a:t>
                      </a:r>
                      <a:r>
                        <a:rPr lang="pt-BR" sz="3200">
                          <a:latin typeface="Symbol"/>
                          <a:ea typeface="Calibri"/>
                          <a:cs typeface="Symbol"/>
                        </a:rPr>
                        <a:t> </a:t>
                      </a:r>
                      <a:r>
                        <a:rPr lang="pt-BR" sz="3200">
                          <a:latin typeface="Calibri"/>
                          <a:ea typeface="Calibri"/>
                          <a:cs typeface="Times-Roman"/>
                        </a:rPr>
                        <a:t>(adorar)</a:t>
                      </a:r>
                      <a:endParaRPr lang="pt-BR" sz="3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8940" indent="-408940" algn="just">
                        <a:spcAft>
                          <a:spcPts val="0"/>
                        </a:spcAft>
                      </a:pP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r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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i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-za</a:t>
                      </a:r>
                      <a:r>
                        <a:rPr lang="pt-BR" sz="3200">
                          <a:latin typeface="Graeca"/>
                          <a:ea typeface="Calibri"/>
                          <a:cs typeface="Times-Roman"/>
                        </a:rPr>
                        <a:t> </a:t>
                      </a:r>
                      <a:r>
                        <a:rPr lang="pt-BR" sz="3200">
                          <a:latin typeface="Calibri"/>
                          <a:ea typeface="Calibri"/>
                          <a:cs typeface="Times-Roman"/>
                        </a:rPr>
                        <a:t>(raiz)</a:t>
                      </a:r>
                      <a:endParaRPr lang="pt-BR" sz="32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8940" indent="-408940" algn="just">
                        <a:spcAft>
                          <a:spcPts val="0"/>
                        </a:spcAft>
                      </a:pP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sar-ko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</a:t>
                      </a:r>
                      <a:r>
                        <a:rPr lang="pt-BR" sz="3200">
                          <a:latin typeface="Calibri"/>
                          <a:ea typeface="Calibri"/>
                          <a:cs typeface="Times-Roman"/>
                        </a:rPr>
                        <a:t> (carne)</a:t>
                      </a:r>
                      <a:endParaRPr lang="pt-BR" sz="32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8940" indent="-408940" algn="just">
                        <a:spcAft>
                          <a:spcPts val="0"/>
                        </a:spcAft>
                      </a:pP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sko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-to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</a:t>
                      </a:r>
                      <a:r>
                        <a:rPr lang="pt-BR" sz="3200">
                          <a:latin typeface="Calibri"/>
                          <a:ea typeface="Calibri"/>
                          <a:cs typeface="Times-Roman"/>
                        </a:rPr>
                        <a:t> (trevas)</a:t>
                      </a:r>
                      <a:endParaRPr lang="pt-BR" sz="32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stau-ro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</a:t>
                      </a:r>
                      <a:r>
                        <a:rPr lang="pt-BR" sz="3200">
                          <a:latin typeface="Symbol"/>
                          <a:ea typeface="Calibri"/>
                          <a:cs typeface="Symbol"/>
                        </a:rPr>
                        <a:t> </a:t>
                      </a:r>
                      <a:r>
                        <a:rPr lang="pt-BR" sz="3200">
                          <a:latin typeface="Calibri"/>
                          <a:ea typeface="Calibri"/>
                          <a:cs typeface="Times-Roman"/>
                        </a:rPr>
                        <a:t>(cruz)</a:t>
                      </a:r>
                      <a:endParaRPr lang="pt-BR" sz="3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8940" indent="-408940" algn="just">
                        <a:spcAft>
                          <a:spcPts val="0"/>
                        </a:spcAft>
                      </a:pP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te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-lo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</a:t>
                      </a:r>
                      <a:r>
                        <a:rPr lang="pt-BR" sz="3200">
                          <a:latin typeface="Calibri"/>
                          <a:ea typeface="Calibri"/>
                          <a:cs typeface="Times-Roman"/>
                        </a:rPr>
                        <a:t> (fim)</a:t>
                      </a:r>
                      <a:endParaRPr lang="pt-BR" sz="32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8940" indent="-408940" algn="just">
                        <a:spcAft>
                          <a:spcPts val="0"/>
                        </a:spcAft>
                      </a:pP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ui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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-o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</a:t>
                      </a:r>
                      <a:r>
                        <a:rPr lang="pt-BR" sz="3200">
                          <a:latin typeface="Symbol"/>
                          <a:ea typeface="Calibri"/>
                          <a:cs typeface="Symbol"/>
                        </a:rPr>
                        <a:t> </a:t>
                      </a:r>
                      <a:r>
                        <a:rPr lang="pt-BR" sz="3200">
                          <a:latin typeface="Calibri"/>
                          <a:ea typeface="Calibri"/>
                          <a:cs typeface="Times-Roman"/>
                        </a:rPr>
                        <a:t>(filho)</a:t>
                      </a:r>
                      <a:endParaRPr lang="pt-BR" sz="32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9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8940" indent="-408940" algn="just">
                        <a:spcAft>
                          <a:spcPts val="0"/>
                        </a:spcAft>
                      </a:pP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fe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-ro</a:t>
                      </a:r>
                      <a:r>
                        <a:rPr lang="pt-BR" sz="3200">
                          <a:latin typeface="Symbol"/>
                          <a:ea typeface="Calibri"/>
                          <a:cs typeface="Symbol"/>
                        </a:rPr>
                        <a:t> </a:t>
                      </a:r>
                      <a:r>
                        <a:rPr lang="pt-BR" sz="3200">
                          <a:latin typeface="Calibri"/>
                          <a:ea typeface="Calibri"/>
                          <a:cs typeface="Times-Roman"/>
                        </a:rPr>
                        <a:t>(levar)</a:t>
                      </a:r>
                      <a:endParaRPr lang="pt-BR" sz="32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fi-li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a</a:t>
                      </a:r>
                      <a:r>
                        <a:rPr lang="pt-BR" sz="3200">
                          <a:latin typeface="Symbol"/>
                          <a:ea typeface="Calibri"/>
                          <a:cs typeface="Symbol"/>
                        </a:rPr>
                        <a:t> </a:t>
                      </a:r>
                      <a:r>
                        <a:rPr lang="pt-BR" sz="3200">
                          <a:latin typeface="Calibri"/>
                          <a:ea typeface="Calibri"/>
                          <a:cs typeface="Times-Roman"/>
                        </a:rPr>
                        <a:t>(amizade)</a:t>
                      </a:r>
                      <a:endParaRPr lang="pt-BR" sz="3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9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8940" indent="-408940" algn="just">
                        <a:spcAft>
                          <a:spcPts val="0"/>
                        </a:spcAft>
                      </a:pP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ca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-ris-ma</a:t>
                      </a:r>
                      <a:r>
                        <a:rPr lang="pt-BR" sz="3200">
                          <a:latin typeface="Symbol"/>
                          <a:ea typeface="Calibri"/>
                          <a:cs typeface="Symbol"/>
                        </a:rPr>
                        <a:t> </a:t>
                      </a:r>
                      <a:r>
                        <a:rPr lang="pt-BR" sz="3200">
                          <a:latin typeface="Calibri"/>
                          <a:ea typeface="Calibri"/>
                          <a:cs typeface="Times-Roman"/>
                        </a:rPr>
                        <a:t>(dom)</a:t>
                      </a:r>
                      <a:endParaRPr lang="pt-BR" sz="32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8940" indent="-408940" algn="just">
                        <a:spcAft>
                          <a:spcPts val="0"/>
                        </a:spcAft>
                      </a:pP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cris-to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</a:t>
                      </a:r>
                      <a:r>
                        <a:rPr lang="pt-BR" sz="3200">
                          <a:latin typeface="Calibri"/>
                          <a:ea typeface="Calibri"/>
                          <a:cs typeface="Times-Roman"/>
                        </a:rPr>
                        <a:t> (Cristo)</a:t>
                      </a:r>
                      <a:endParaRPr lang="pt-BR" sz="32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9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8940" indent="-408940" algn="just">
                        <a:spcAft>
                          <a:spcPts val="0"/>
                        </a:spcAft>
                      </a:pP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yeu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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</a:rPr>
                        <a:t>-do</a:t>
                      </a:r>
                      <a:r>
                        <a:rPr lang="pt-BR" sz="3200">
                          <a:latin typeface="Graeca"/>
                          <a:ea typeface="Calibri"/>
                          <a:cs typeface="Symbol"/>
                          <a:sym typeface="Graeca"/>
                        </a:rPr>
                        <a:t></a:t>
                      </a:r>
                      <a:r>
                        <a:rPr lang="pt-BR" sz="3200">
                          <a:latin typeface="Calibri"/>
                          <a:ea typeface="Calibri"/>
                          <a:cs typeface="Times-Roman"/>
                        </a:rPr>
                        <a:t> (mentira)</a:t>
                      </a:r>
                      <a:r>
                        <a:rPr lang="pt-BR" sz="3200">
                          <a:latin typeface="Times-Roman"/>
                          <a:ea typeface="Calibri"/>
                          <a:cs typeface="Times-Roman"/>
                        </a:rPr>
                        <a:t> </a:t>
                      </a:r>
                      <a:endParaRPr lang="pt-BR" sz="32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8940" indent="-408940" algn="just">
                        <a:spcAft>
                          <a:spcPts val="0"/>
                        </a:spcAft>
                      </a:pPr>
                      <a:r>
                        <a:rPr lang="pt-BR" sz="3200" dirty="0" err="1">
                          <a:latin typeface="Graeca"/>
                          <a:ea typeface="Calibri"/>
                          <a:cs typeface="Symbol"/>
                        </a:rPr>
                        <a:t>yu</a:t>
                      </a:r>
                      <a:r>
                        <a:rPr lang="pt-BR" sz="3200" dirty="0">
                          <a:latin typeface="Graeca"/>
                          <a:ea typeface="Calibri"/>
                          <a:cs typeface="Symbol"/>
                        </a:rPr>
                        <a:t>-c</a:t>
                      </a:r>
                      <a:r>
                        <a:rPr lang="pt-BR" sz="3200" dirty="0" err="1">
                          <a:latin typeface="Graeca"/>
                          <a:ea typeface="Calibri"/>
                          <a:cs typeface="Symbol"/>
                          <a:sym typeface="Graeca"/>
                        </a:rPr>
                        <a:t></a:t>
                      </a:r>
                      <a:r>
                        <a:rPr lang="pt-BR" sz="3200" dirty="0">
                          <a:latin typeface="Calibri"/>
                          <a:ea typeface="Calibri"/>
                          <a:cs typeface="Times-Roman"/>
                        </a:rPr>
                        <a:t> (alma)</a:t>
                      </a:r>
                      <a:endParaRPr lang="pt-BR" sz="32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722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097280" y="977895"/>
            <a:ext cx="10058400" cy="3566160"/>
          </a:xfrm>
        </p:spPr>
        <p:txBody>
          <a:bodyPr>
            <a:normAutofit/>
          </a:bodyPr>
          <a:lstStyle/>
          <a:p>
            <a:pPr algn="l"/>
            <a:r>
              <a:rPr lang="pt-BR" i="1" dirty="0">
                <a:solidFill>
                  <a:srgbClr val="0070C0"/>
                </a:solidFill>
                <a:latin typeface="Garamond" panose="02020404030301010803" pitchFamily="18" charset="0"/>
              </a:rPr>
              <a:t>Introdução ao</a:t>
            </a:r>
            <a:br>
              <a:rPr lang="pt-BR" b="1" dirty="0">
                <a:solidFill>
                  <a:srgbClr val="0070C0"/>
                </a:solidFill>
                <a:latin typeface="Garamond" panose="02020404030301010803" pitchFamily="18" charset="0"/>
              </a:rPr>
            </a:br>
            <a:r>
              <a:rPr lang="pt-BR" sz="12200" b="1" dirty="0">
                <a:solidFill>
                  <a:srgbClr val="0070C0"/>
                </a:solidFill>
                <a:latin typeface="Garamond" panose="02020404030301010803" pitchFamily="18" charset="0"/>
              </a:rPr>
              <a:t>Grego Bíblico</a:t>
            </a: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1249681" y="4262903"/>
            <a:ext cx="5516880" cy="8070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dirty="0">
                <a:solidFill>
                  <a:srgbClr val="002060"/>
                </a:solidFill>
                <a:latin typeface="Garamond" panose="02020404030301010803" pitchFamily="18" charset="0"/>
              </a:rPr>
              <a:t>Prof. Leonardo Andrade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B7E82EE-2FBC-DC97-7875-519294AA2143}"/>
              </a:ext>
            </a:extLst>
          </p:cNvPr>
          <p:cNvSpPr txBox="1"/>
          <p:nvPr/>
        </p:nvSpPr>
        <p:spPr>
          <a:xfrm>
            <a:off x="103659" y="6381831"/>
            <a:ext cx="407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Curso de Graduação em Teologia</a:t>
            </a:r>
          </a:p>
        </p:txBody>
      </p:sp>
    </p:spTree>
    <p:extLst>
      <p:ext uri="{BB962C8B-B14F-4D97-AF65-F5344CB8AC3E}">
        <p14:creationId xmlns:p14="http://schemas.microsoft.com/office/powerpoint/2010/main" val="163710760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-12882" y="6453549"/>
            <a:ext cx="407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Curso de Graduação em Teologia</a:t>
            </a:r>
          </a:p>
        </p:txBody>
      </p:sp>
      <p:sp>
        <p:nvSpPr>
          <p:cNvPr id="2" name="Meio-quadro 1"/>
          <p:cNvSpPr/>
          <p:nvPr/>
        </p:nvSpPr>
        <p:spPr>
          <a:xfrm>
            <a:off x="474367" y="216767"/>
            <a:ext cx="1341553" cy="1506828"/>
          </a:xfrm>
          <a:prstGeom prst="halfFrame">
            <a:avLst>
              <a:gd name="adj1" fmla="val 7413"/>
              <a:gd name="adj2" fmla="val 74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Meio-quadro 8"/>
          <p:cNvSpPr/>
          <p:nvPr/>
        </p:nvSpPr>
        <p:spPr>
          <a:xfrm rot="16200000">
            <a:off x="523876" y="3757009"/>
            <a:ext cx="1341553" cy="1506828"/>
          </a:xfrm>
          <a:prstGeom prst="halfFrame">
            <a:avLst>
              <a:gd name="adj1" fmla="val 7413"/>
              <a:gd name="adj2" fmla="val 74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056" name="Picture 8" descr="Estatua PNG Transparente [download] - Designi">
            <a:extLst>
              <a:ext uri="{FF2B5EF4-FFF2-40B4-BE49-F238E27FC236}">
                <a16:creationId xmlns:a16="http://schemas.microsoft.com/office/drawing/2014/main" id="{97CC19E3-8183-24B9-17F4-A96765401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204" l="0" r="81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93" r="20393" b="8283"/>
          <a:stretch/>
        </p:blipFill>
        <p:spPr bwMode="auto">
          <a:xfrm>
            <a:off x="592747" y="315437"/>
            <a:ext cx="2058417" cy="318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9E9F0E2-BFF0-EAAE-D175-BD588AEA3B48}"/>
              </a:ext>
            </a:extLst>
          </p:cNvPr>
          <p:cNvSpPr txBox="1"/>
          <p:nvPr/>
        </p:nvSpPr>
        <p:spPr>
          <a:xfrm>
            <a:off x="1231431" y="3617643"/>
            <a:ext cx="10022253" cy="139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raeca" pitchFamily="2" charset="2"/>
              </a:rPr>
              <a:t></a:t>
            </a:r>
            <a:r>
              <a:rPr lang="pt-BR" sz="3600" dirty="0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</a:rPr>
              <a:t>H </a:t>
            </a:r>
            <a:r>
              <a:rPr lang="pt-BR" sz="3600" dirty="0" err="1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</a:rPr>
              <a:t>cavri</a:t>
            </a:r>
            <a:r>
              <a:rPr lang="pt-BR" sz="3600" dirty="0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r>
              <a:rPr lang="pt-BR" sz="3600" dirty="0" err="1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pt-BR" sz="3600" dirty="0" err="1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  <a:sym typeface="Graeca" pitchFamily="2" charset="2"/>
              </a:rPr>
              <a:t></a:t>
            </a:r>
            <a:r>
              <a:rPr lang="pt-BR" sz="3600" dirty="0" err="1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</a:rPr>
              <a:t>pov</a:t>
            </a:r>
            <a:r>
              <a:rPr lang="pt-BR" sz="3600" dirty="0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</a:rPr>
              <a:t>Ihsou</a:t>
            </a:r>
            <a:r>
              <a:rPr lang="pt-BR" sz="3600" dirty="0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</a:rPr>
              <a:t>Cristou</a:t>
            </a:r>
            <a:r>
              <a:rPr lang="pt-BR" sz="3600" dirty="0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</a:rPr>
              <a:t>, meta </a:t>
            </a:r>
            <a:r>
              <a:rPr lang="pt-BR" sz="3600" dirty="0" err="1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</a:rPr>
              <a:t>pavntwn</a:t>
            </a:r>
            <a:r>
              <a:rPr lang="pt-BR" sz="3600" dirty="0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pt-BR" sz="3600" dirty="0" err="1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  <a:sym typeface="Graeca" pitchFamily="2" charset="2"/>
              </a:rPr>
              <a:t></a:t>
            </a:r>
            <a:r>
              <a:rPr lang="pt-BR" sz="3600" dirty="0" err="1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</a:rPr>
              <a:t>mw</a:t>
            </a:r>
            <a:r>
              <a:rPr lang="pt-BR" sz="3600" dirty="0" err="1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  <a:sym typeface="Graeca" pitchFamily="2" charset="2"/>
              </a:rPr>
              <a:t></a:t>
            </a:r>
            <a:r>
              <a:rPr lang="pt-BR" sz="3600" dirty="0" err="1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pt-BR" sz="3600" dirty="0">
                <a:solidFill>
                  <a:prstClr val="black"/>
                </a:solidFill>
                <a:latin typeface="Graeca" pitchFamily="2" charset="2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32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graça de Jesus Cristo, esteja com todos vocês.</a:t>
            </a:r>
            <a:endParaRPr lang="pt-BR" sz="11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sz="11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Peixes: Eu Transcendo – Produtos Sustentáveis Feitos no Brasil">
            <a:extLst>
              <a:ext uri="{FF2B5EF4-FFF2-40B4-BE49-F238E27FC236}">
                <a16:creationId xmlns:a16="http://schemas.microsoft.com/office/drawing/2014/main" id="{90A4FA84-A2A6-1959-F7F8-5A7C89D69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44" y="216766"/>
            <a:ext cx="8484140" cy="362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946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46" y="382627"/>
            <a:ext cx="6491537" cy="384164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85" y="5100033"/>
            <a:ext cx="3029858" cy="855892"/>
          </a:xfrm>
          <a:prstGeom prst="rect">
            <a:avLst/>
          </a:prstGeom>
        </p:spPr>
      </p:pic>
      <p:sp>
        <p:nvSpPr>
          <p:cNvPr id="7" name="Título 3"/>
          <p:cNvSpPr>
            <a:spLocks noGrp="1"/>
          </p:cNvSpPr>
          <p:nvPr>
            <p:ph type="ctrTitle"/>
          </p:nvPr>
        </p:nvSpPr>
        <p:spPr>
          <a:xfrm>
            <a:off x="4278711" y="6027310"/>
            <a:ext cx="3333005" cy="33266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www.servus.org.br</a:t>
            </a:r>
            <a:endParaRPr lang="pt-BR" sz="2400" b="1" dirty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47717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09599" y="2549015"/>
            <a:ext cx="8478983" cy="2585391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 algn="just"/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como α β δ ε ι κ ο ς τ e υ parecem semelhantes aos       seus equivalentes em português.                                         </a:t>
            </a:r>
            <a:b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Existem cinco letras que são transliteradas por duas letras. θ  é </a:t>
            </a:r>
            <a:r>
              <a:rPr lang="pt-BR" sz="33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ξ é </a:t>
            </a:r>
            <a:r>
              <a:rPr lang="pt-BR" sz="33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</a:t>
            </a:r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φ é  </a:t>
            </a:r>
            <a:r>
              <a:rPr lang="pt-BR" sz="33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(ou f); χ é  </a:t>
            </a:r>
            <a:r>
              <a:rPr lang="pt-BR" sz="33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ψ é ps. Elas são chamadas consoantes duplas.</a:t>
            </a:r>
            <a:b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3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12882" y="6453549"/>
            <a:ext cx="407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Curso de Graduação em Teologia</a:t>
            </a:r>
          </a:p>
        </p:txBody>
      </p:sp>
      <p:sp>
        <p:nvSpPr>
          <p:cNvPr id="2" name="Meio-quadro 1"/>
          <p:cNvSpPr/>
          <p:nvPr/>
        </p:nvSpPr>
        <p:spPr>
          <a:xfrm>
            <a:off x="474367" y="216767"/>
            <a:ext cx="1341553" cy="1506828"/>
          </a:xfrm>
          <a:prstGeom prst="halfFrame">
            <a:avLst>
              <a:gd name="adj1" fmla="val 7413"/>
              <a:gd name="adj2" fmla="val 74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Meio-quadro 8"/>
          <p:cNvSpPr/>
          <p:nvPr/>
        </p:nvSpPr>
        <p:spPr>
          <a:xfrm rot="16200000">
            <a:off x="602150" y="3436488"/>
            <a:ext cx="1341553" cy="1506828"/>
          </a:xfrm>
          <a:prstGeom prst="halfFrame">
            <a:avLst>
              <a:gd name="adj1" fmla="val 7413"/>
              <a:gd name="adj2" fmla="val 74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1FEC207C-6C4F-C937-7B94-6D3AC182FE49}"/>
              </a:ext>
            </a:extLst>
          </p:cNvPr>
          <p:cNvSpPr txBox="1">
            <a:spLocks/>
          </p:cNvSpPr>
          <p:nvPr/>
        </p:nvSpPr>
        <p:spPr>
          <a:xfrm>
            <a:off x="609599" y="379041"/>
            <a:ext cx="11108034" cy="6695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400" b="1" cap="small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MT Black" panose="00000102000000010000" pitchFamily="2" charset="0"/>
              </a:rPr>
              <a:t>Observações Importantes I</a:t>
            </a:r>
            <a:endParaRPr lang="pt-BR" sz="4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MT Black" panose="00000102000000010000" pitchFamily="2" charset="0"/>
            </a:endParaRPr>
          </a:p>
        </p:txBody>
      </p:sp>
      <p:pic>
        <p:nvPicPr>
          <p:cNvPr id="6" name="Picture 8" descr="Estatua PNG Transparente [download] - Designi">
            <a:extLst>
              <a:ext uri="{FF2B5EF4-FFF2-40B4-BE49-F238E27FC236}">
                <a16:creationId xmlns:a16="http://schemas.microsoft.com/office/drawing/2014/main" id="{0D5803F1-ED6F-3562-14F8-0C45B5F643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204" l="0" r="81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93" r="20393" b="8283"/>
          <a:stretch/>
        </p:blipFill>
        <p:spPr bwMode="auto">
          <a:xfrm>
            <a:off x="9088582" y="970181"/>
            <a:ext cx="2511753" cy="389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592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 txBox="1">
            <a:spLocks/>
          </p:cNvSpPr>
          <p:nvPr/>
        </p:nvSpPr>
        <p:spPr>
          <a:xfrm>
            <a:off x="592426" y="2550532"/>
            <a:ext cx="11256134" cy="25908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33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92426" y="2400484"/>
            <a:ext cx="11256134" cy="210993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Existem duas formas de sigma em grego. </a:t>
            </a:r>
            <a:r>
              <a:rPr lang="pt-BR" sz="3300" b="1" i="1" dirty="0">
                <a:solidFill>
                  <a:srgbClr val="002060"/>
                </a:solidFill>
                <a:latin typeface="Graeca" pitchFamily="2" charset="2"/>
                <a:cs typeface="Arial" panose="020B0604020202020204" pitchFamily="34" charset="0"/>
              </a:rPr>
              <a:t> </a:t>
            </a:r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</a:t>
            </a:r>
            <a:r>
              <a:rPr lang="pt-BR" sz="33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foma</a:t>
            </a:r>
            <a:r>
              <a:rPr lang="pt-BR" sz="3300" b="1" i="1" dirty="0">
                <a:solidFill>
                  <a:srgbClr val="002060"/>
                </a:solidFill>
                <a:latin typeface="Graeca" pitchFamily="2" charset="2"/>
                <a:cs typeface="Arial" panose="020B0604020202020204" pitchFamily="34" charset="0"/>
              </a:rPr>
              <a:t> </a:t>
            </a:r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ς  ocorre somente no fim da palavra, e  esta forma σ ocorre sempre no início, meio, mas nunca no final da palavra: </a:t>
            </a:r>
            <a:r>
              <a:rPr lang="pt-BR" sz="4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</a:t>
            </a:r>
            <a:r>
              <a:rPr lang="pt-BR" sz="4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οστολος</a:t>
            </a:r>
            <a:b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aprenderá melhor o alfabeto ao pronunciar as letras em voz alta à medida que as escreve, repetidas vezes. </a:t>
            </a:r>
            <a:b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3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12882" y="6453549"/>
            <a:ext cx="407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Curso de Graduação em Teologia</a:t>
            </a:r>
          </a:p>
        </p:txBody>
      </p:sp>
      <p:sp>
        <p:nvSpPr>
          <p:cNvPr id="2" name="Meio-quadro 1"/>
          <p:cNvSpPr/>
          <p:nvPr/>
        </p:nvSpPr>
        <p:spPr>
          <a:xfrm>
            <a:off x="474367" y="216767"/>
            <a:ext cx="1341553" cy="1506828"/>
          </a:xfrm>
          <a:prstGeom prst="halfFrame">
            <a:avLst>
              <a:gd name="adj1" fmla="val 7413"/>
              <a:gd name="adj2" fmla="val 74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Meio-quadro 8"/>
          <p:cNvSpPr/>
          <p:nvPr/>
        </p:nvSpPr>
        <p:spPr>
          <a:xfrm rot="16200000">
            <a:off x="557005" y="2421741"/>
            <a:ext cx="1341553" cy="1506828"/>
          </a:xfrm>
          <a:prstGeom prst="halfFrame">
            <a:avLst>
              <a:gd name="adj1" fmla="val 7413"/>
              <a:gd name="adj2" fmla="val 74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3" name="Picture 2" descr="Imagens Grego PNG e Vetor, com Fundo Transparente Para Download Grátis |  Pngtree">
            <a:extLst>
              <a:ext uri="{FF2B5EF4-FFF2-40B4-BE49-F238E27FC236}">
                <a16:creationId xmlns:a16="http://schemas.microsoft.com/office/drawing/2014/main" id="{02757D9D-B0A2-2161-9E14-D5B82DB7E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3" y="3393881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ns Grego PNG e Vetor, com Fundo Transparente Para Download Grátis |  Pngtree">
            <a:extLst>
              <a:ext uri="{FF2B5EF4-FFF2-40B4-BE49-F238E27FC236}">
                <a16:creationId xmlns:a16="http://schemas.microsoft.com/office/drawing/2014/main" id="{ACA5E9E2-89FA-DB42-A613-CC6D2022E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687" y="3393881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ns Grego PNG e Vetor, com Fundo Transparente Para Download Grátis |  Pngtree">
            <a:extLst>
              <a:ext uri="{FF2B5EF4-FFF2-40B4-BE49-F238E27FC236}">
                <a16:creationId xmlns:a16="http://schemas.microsoft.com/office/drawing/2014/main" id="{B8AADEC2-0657-0798-D46B-0876AC49C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481" y="3393881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ns Grego PNG e Vetor, com Fundo Transparente Para Download Grátis |  Pngtree">
            <a:extLst>
              <a:ext uri="{FF2B5EF4-FFF2-40B4-BE49-F238E27FC236}">
                <a16:creationId xmlns:a16="http://schemas.microsoft.com/office/drawing/2014/main" id="{F270A21B-F2EE-9BB9-AA68-545684027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275" y="3393881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443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 txBox="1">
            <a:spLocks/>
          </p:cNvSpPr>
          <p:nvPr/>
        </p:nvSpPr>
        <p:spPr>
          <a:xfrm>
            <a:off x="474367" y="2544247"/>
            <a:ext cx="11256134" cy="25908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33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78571" y="2606314"/>
            <a:ext cx="7734165" cy="2109939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 algn="just"/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 bem o formato  da letra “Lambda” (maiúscula) </a:t>
            </a:r>
            <a:r>
              <a:rPr lang="pt-BR" sz="4800" b="1" i="1" dirty="0">
                <a:solidFill>
                  <a:srgbClr val="002060"/>
                </a:solidFill>
                <a:latin typeface="Graeca" pitchFamily="2" charset="2"/>
                <a:cs typeface="Arial" panose="020B0604020202020204" pitchFamily="34" charset="0"/>
              </a:rPr>
              <a:t></a:t>
            </a:r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ela é similar ao formato da letra “Delta” </a:t>
            </a:r>
            <a:r>
              <a:rPr lang="pt-BR" sz="4800" b="1" i="1" dirty="0">
                <a:solidFill>
                  <a:srgbClr val="002060"/>
                </a:solidFill>
                <a:latin typeface="Graeca" pitchFamily="2" charset="2"/>
                <a:cs typeface="Arial" panose="020B0604020202020204" pitchFamily="34" charset="0"/>
              </a:rPr>
              <a:t></a:t>
            </a:r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Outra letra que deve-se observar bastante na hora da leitura é o </a:t>
            </a:r>
            <a:r>
              <a:rPr lang="pt-BR" sz="33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</a:t>
            </a:r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800" b="1" i="1" dirty="0">
                <a:solidFill>
                  <a:srgbClr val="002060"/>
                </a:solidFill>
                <a:latin typeface="Graeca" pitchFamily="2" charset="2"/>
                <a:cs typeface="Arial" panose="020B0604020202020204" pitchFamily="34" charset="0"/>
              </a:rPr>
              <a:t></a:t>
            </a:r>
            <a:r>
              <a:rPr lang="pt-BR" sz="3300" b="1" i="1" dirty="0">
                <a:solidFill>
                  <a:srgbClr val="002060"/>
                </a:solidFill>
                <a:latin typeface="Graeca" pitchFamily="2" charset="2"/>
                <a:cs typeface="Arial" panose="020B0604020202020204" pitchFamily="34" charset="0"/>
              </a:rPr>
              <a:t> </a:t>
            </a:r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é parecido com o Ypsilon  </a:t>
            </a:r>
            <a:r>
              <a:rPr lang="pt-BR" sz="4800" b="1" i="1" dirty="0">
                <a:solidFill>
                  <a:srgbClr val="002060"/>
                </a:solidFill>
                <a:latin typeface="Graeca" pitchFamily="2" charset="2"/>
                <a:cs typeface="Arial" panose="020B0604020202020204" pitchFamily="34" charset="0"/>
              </a:rPr>
              <a:t></a:t>
            </a:r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3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12882" y="6453549"/>
            <a:ext cx="407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Curso de Graduação em Teologia</a:t>
            </a:r>
          </a:p>
        </p:txBody>
      </p:sp>
      <p:sp>
        <p:nvSpPr>
          <p:cNvPr id="2" name="Meio-quadro 1"/>
          <p:cNvSpPr/>
          <p:nvPr/>
        </p:nvSpPr>
        <p:spPr>
          <a:xfrm>
            <a:off x="474367" y="216767"/>
            <a:ext cx="1341553" cy="1506828"/>
          </a:xfrm>
          <a:prstGeom prst="halfFrame">
            <a:avLst>
              <a:gd name="adj1" fmla="val 7413"/>
              <a:gd name="adj2" fmla="val 74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Meio-quadro 8"/>
          <p:cNvSpPr/>
          <p:nvPr/>
        </p:nvSpPr>
        <p:spPr>
          <a:xfrm rot="16200000">
            <a:off x="544138" y="2959459"/>
            <a:ext cx="1341553" cy="1506828"/>
          </a:xfrm>
          <a:prstGeom prst="halfFrame">
            <a:avLst>
              <a:gd name="adj1" fmla="val 7413"/>
              <a:gd name="adj2" fmla="val 74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3" name="Picture 6" descr="Uma estátua grega de tamanho completo de um anjo com asas em um fundo  transparente com uma textura granulada | PSD Premium gerado com IA">
            <a:extLst>
              <a:ext uri="{FF2B5EF4-FFF2-40B4-BE49-F238E27FC236}">
                <a16:creationId xmlns:a16="http://schemas.microsoft.com/office/drawing/2014/main" id="{7F7566C1-338E-D5CB-370C-3BF345412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3" b="97284" l="9780" r="896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328" y="368096"/>
            <a:ext cx="3339159" cy="417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986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 txBox="1">
            <a:spLocks/>
          </p:cNvSpPr>
          <p:nvPr/>
        </p:nvSpPr>
        <p:spPr>
          <a:xfrm>
            <a:off x="465297" y="2450178"/>
            <a:ext cx="11256134" cy="25908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33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12882" y="6453549"/>
            <a:ext cx="407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Curso de Graduação em Teologia</a:t>
            </a:r>
          </a:p>
        </p:txBody>
      </p:sp>
      <p:sp>
        <p:nvSpPr>
          <p:cNvPr id="2" name="Meio-quadro 1"/>
          <p:cNvSpPr/>
          <p:nvPr/>
        </p:nvSpPr>
        <p:spPr>
          <a:xfrm>
            <a:off x="474367" y="216767"/>
            <a:ext cx="1341553" cy="1506828"/>
          </a:xfrm>
          <a:prstGeom prst="halfFrame">
            <a:avLst>
              <a:gd name="adj1" fmla="val 7413"/>
              <a:gd name="adj2" fmla="val 74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Meio-quadro 8"/>
          <p:cNvSpPr/>
          <p:nvPr/>
        </p:nvSpPr>
        <p:spPr>
          <a:xfrm rot="16200000">
            <a:off x="547936" y="3329007"/>
            <a:ext cx="1341553" cy="1506828"/>
          </a:xfrm>
          <a:prstGeom prst="halfFrame">
            <a:avLst>
              <a:gd name="adj1" fmla="val 7413"/>
              <a:gd name="adj2" fmla="val 74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C394F3D-9A83-F583-3555-9F2CC424CAE5}"/>
              </a:ext>
            </a:extLst>
          </p:cNvPr>
          <p:cNvSpPr txBox="1"/>
          <p:nvPr/>
        </p:nvSpPr>
        <p:spPr>
          <a:xfrm>
            <a:off x="641844" y="338241"/>
            <a:ext cx="1090831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pt-BR" sz="3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eca"/>
              </a:rPr>
              <a:t>Exemplos:</a:t>
            </a:r>
            <a:r>
              <a:rPr lang="pt-BR" sz="33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sigma </a:t>
            </a:r>
            <a:r>
              <a:rPr lang="pt-BR" sz="48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Graeca"/>
              </a:rPr>
              <a:t></a:t>
            </a:r>
            <a:r>
              <a:rPr lang="pt-BR" sz="33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final de uma palavra recebe uma modificação: </a:t>
            </a:r>
            <a:r>
              <a:rPr lang="pt-BR" sz="33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Graeca"/>
              </a:rPr>
              <a:t>“</a:t>
            </a:r>
            <a:r>
              <a:rPr lang="pt-BR" sz="48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Graeca"/>
              </a:rPr>
              <a:t></a:t>
            </a:r>
            <a:r>
              <a:rPr lang="pt-BR" sz="33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Graeca"/>
              </a:rPr>
              <a:t>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3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raeca"/>
            </a:endParaRPr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pt-BR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eca"/>
              </a:rPr>
              <a:t></a:t>
            </a:r>
            <a:r>
              <a:rPr kumimoji="0" lang="pt-BR" sz="3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eca"/>
              </a:rPr>
              <a:t> - Irmão</a:t>
            </a:r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pt-BR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eca"/>
              </a:rPr>
              <a:t></a:t>
            </a:r>
            <a:r>
              <a:rPr kumimoji="0" lang="pt-BR" sz="3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eca"/>
              </a:rPr>
              <a:t> - Inocente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48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Graeca"/>
              </a:rPr>
              <a:t>c) </a:t>
            </a:r>
            <a:r>
              <a:rPr kumimoji="0" lang="pt-BR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eca" pitchFamily="2" charset="2"/>
                <a:cs typeface="Arial" panose="020B0604020202020204" pitchFamily="34" charset="0"/>
                <a:sym typeface="Graeca"/>
              </a:rPr>
              <a:t>a</a:t>
            </a:r>
            <a:r>
              <a:rPr kumimoji="0" lang="pt-BR" sz="3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eca"/>
              </a:rPr>
              <a:t> - Elias</a:t>
            </a:r>
          </a:p>
        </p:txBody>
      </p:sp>
    </p:spTree>
    <p:extLst>
      <p:ext uri="{BB962C8B-B14F-4D97-AF65-F5344CB8AC3E}">
        <p14:creationId xmlns:p14="http://schemas.microsoft.com/office/powerpoint/2010/main" val="3232211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 txBox="1">
            <a:spLocks/>
          </p:cNvSpPr>
          <p:nvPr/>
        </p:nvSpPr>
        <p:spPr>
          <a:xfrm>
            <a:off x="467933" y="1919263"/>
            <a:ext cx="11256134" cy="25908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33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12882" y="6453549"/>
            <a:ext cx="407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Curso de Graduação em Teologia</a:t>
            </a:r>
          </a:p>
        </p:txBody>
      </p:sp>
      <p:sp>
        <p:nvSpPr>
          <p:cNvPr id="2" name="Meio-quadro 1"/>
          <p:cNvSpPr/>
          <p:nvPr/>
        </p:nvSpPr>
        <p:spPr>
          <a:xfrm>
            <a:off x="474367" y="216767"/>
            <a:ext cx="1341553" cy="1506828"/>
          </a:xfrm>
          <a:prstGeom prst="halfFrame">
            <a:avLst>
              <a:gd name="adj1" fmla="val 7413"/>
              <a:gd name="adj2" fmla="val 74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Meio-quadro 8"/>
          <p:cNvSpPr/>
          <p:nvPr/>
        </p:nvSpPr>
        <p:spPr>
          <a:xfrm rot="16200000">
            <a:off x="560586" y="2087816"/>
            <a:ext cx="1341553" cy="1506828"/>
          </a:xfrm>
          <a:prstGeom prst="halfFrame">
            <a:avLst>
              <a:gd name="adj1" fmla="val 7413"/>
              <a:gd name="adj2" fmla="val 74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90D561F-C3C0-7E75-930C-2BFF920E7FA7}"/>
              </a:ext>
            </a:extLst>
          </p:cNvPr>
          <p:cNvSpPr txBox="1"/>
          <p:nvPr/>
        </p:nvSpPr>
        <p:spPr>
          <a:xfrm>
            <a:off x="692727" y="326520"/>
            <a:ext cx="10917381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O </a:t>
            </a:r>
            <a:r>
              <a:rPr kumimoji="0" lang="pt-BR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Graeca"/>
              </a:rPr>
              <a:t></a:t>
            </a:r>
            <a:r>
              <a:rPr kumimoji="0" lang="pt-BR" sz="3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antes das seguintes letras </a:t>
            </a:r>
            <a:r>
              <a:rPr kumimoji="0" lang="pt-BR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Graeca"/>
              </a:rPr>
              <a:t></a:t>
            </a:r>
            <a:r>
              <a:rPr kumimoji="0" lang="pt-BR" sz="3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Graeca"/>
              </a:rPr>
              <a:t>    </a:t>
            </a:r>
            <a:r>
              <a:rPr kumimoji="0" lang="pt-BR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Graeca"/>
              </a:rPr>
              <a:t></a:t>
            </a:r>
            <a:r>
              <a:rPr kumimoji="0" lang="pt-BR" sz="3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Graeca"/>
              </a:rPr>
              <a:t>   </a:t>
            </a:r>
            <a:r>
              <a:rPr kumimoji="0" lang="pt-BR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Graeca"/>
              </a:rPr>
              <a:t></a:t>
            </a:r>
            <a:r>
              <a:rPr kumimoji="0" lang="pt-BR" sz="3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vai ter o som de n da língua portuguesa.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3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Exemplo:</a:t>
            </a:r>
            <a:r>
              <a:rPr kumimoji="0" lang="pt-BR" sz="3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Graeca"/>
              </a:rPr>
              <a:t> 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Graeca"/>
              </a:rPr>
              <a:t></a:t>
            </a:r>
            <a:r>
              <a:rPr kumimoji="0" lang="pt-BR" sz="3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Graeca"/>
              </a:rPr>
              <a:t> = A</a:t>
            </a:r>
            <a:r>
              <a:rPr kumimoji="0" lang="pt-BR" sz="33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Graeca"/>
              </a:rPr>
              <a:t>n</a:t>
            </a:r>
            <a:r>
              <a:rPr kumimoji="0" lang="pt-BR" sz="3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Graeca"/>
              </a:rPr>
              <a:t>gelos</a:t>
            </a:r>
            <a:endParaRPr kumimoji="0" lang="pt-BR" sz="33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8" name="Picture 2" descr="Imagens Grego PNG e Vetor, com Fundo Transparente Para Download Grátis |  Pngtree">
            <a:extLst>
              <a:ext uri="{FF2B5EF4-FFF2-40B4-BE49-F238E27FC236}">
                <a16:creationId xmlns:a16="http://schemas.microsoft.com/office/drawing/2014/main" id="{8EE07A6F-B83D-98F5-97A4-A330601A0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3" y="3393881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ns Grego PNG e Vetor, com Fundo Transparente Para Download Grátis |  Pngtree">
            <a:extLst>
              <a:ext uri="{FF2B5EF4-FFF2-40B4-BE49-F238E27FC236}">
                <a16:creationId xmlns:a16="http://schemas.microsoft.com/office/drawing/2014/main" id="{42F5D796-8764-9A6F-6E89-95866C579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687" y="3393881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ns Grego PNG e Vetor, com Fundo Transparente Para Download Grátis |  Pngtree">
            <a:extLst>
              <a:ext uri="{FF2B5EF4-FFF2-40B4-BE49-F238E27FC236}">
                <a16:creationId xmlns:a16="http://schemas.microsoft.com/office/drawing/2014/main" id="{A17B4AFF-7AB5-D4DE-B862-05A987CDB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481" y="3393881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ns Grego PNG e Vetor, com Fundo Transparente Para Download Grátis |  Pngtree">
            <a:extLst>
              <a:ext uri="{FF2B5EF4-FFF2-40B4-BE49-F238E27FC236}">
                <a16:creationId xmlns:a16="http://schemas.microsoft.com/office/drawing/2014/main" id="{181B92D0-99C9-F584-1CBC-7FDF73EFC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275" y="3393881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713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 txBox="1">
            <a:spLocks/>
          </p:cNvSpPr>
          <p:nvPr/>
        </p:nvSpPr>
        <p:spPr>
          <a:xfrm>
            <a:off x="465297" y="2450178"/>
            <a:ext cx="11256134" cy="25908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33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12882" y="6453549"/>
            <a:ext cx="407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Curso de Graduação em Teologia</a:t>
            </a:r>
          </a:p>
        </p:txBody>
      </p:sp>
      <p:sp>
        <p:nvSpPr>
          <p:cNvPr id="2" name="Meio-quadro 1"/>
          <p:cNvSpPr/>
          <p:nvPr/>
        </p:nvSpPr>
        <p:spPr>
          <a:xfrm>
            <a:off x="474367" y="216767"/>
            <a:ext cx="1341553" cy="1506828"/>
          </a:xfrm>
          <a:prstGeom prst="halfFrame">
            <a:avLst>
              <a:gd name="adj1" fmla="val 7413"/>
              <a:gd name="adj2" fmla="val 74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Meio-quadro 8"/>
          <p:cNvSpPr/>
          <p:nvPr/>
        </p:nvSpPr>
        <p:spPr>
          <a:xfrm rot="16200000">
            <a:off x="602150" y="3811349"/>
            <a:ext cx="1341553" cy="1506828"/>
          </a:xfrm>
          <a:prstGeom prst="halfFrame">
            <a:avLst>
              <a:gd name="adj1" fmla="val 7413"/>
              <a:gd name="adj2" fmla="val 74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0366BD4-DBD2-FDA2-ED57-257648B1A06A}"/>
              </a:ext>
            </a:extLst>
          </p:cNvPr>
          <p:cNvSpPr txBox="1"/>
          <p:nvPr/>
        </p:nvSpPr>
        <p:spPr>
          <a:xfrm>
            <a:off x="683407" y="345434"/>
            <a:ext cx="1055217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 divisão silábica das palavras gregas podem ser definidas por vogais e ditongos: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3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Ex.: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pt-BR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eca"/>
              </a:rPr>
              <a:t>  -  -  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pt-BR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eca"/>
              </a:rPr>
              <a:t> </a:t>
            </a:r>
            <a:r>
              <a:rPr kumimoji="0" lang="pt-BR" sz="3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eca"/>
              </a:rPr>
              <a:t></a:t>
            </a:r>
            <a:r>
              <a:rPr kumimoji="0" lang="pt-BR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eca"/>
              </a:rPr>
              <a:t> - </a:t>
            </a:r>
            <a:r>
              <a:rPr kumimoji="0" lang="pt-BR" sz="3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eca"/>
              </a:rPr>
              <a:t></a:t>
            </a:r>
            <a:endParaRPr kumimoji="0" lang="pt-BR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raeca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pt-BR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eca"/>
              </a:rPr>
              <a:t> </a:t>
            </a:r>
            <a:r>
              <a:rPr kumimoji="0" lang="pt-BR" sz="3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eca"/>
              </a:rPr>
              <a:t></a:t>
            </a:r>
            <a:r>
              <a:rPr kumimoji="0" lang="pt-BR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eca"/>
              </a:rPr>
              <a:t> - </a:t>
            </a:r>
            <a:r>
              <a:rPr kumimoji="0" lang="pt-BR" sz="3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eca"/>
              </a:rPr>
              <a:t></a:t>
            </a:r>
            <a:r>
              <a:rPr kumimoji="0" lang="pt-BR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eca"/>
              </a:rPr>
              <a:t>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pt-BR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eca"/>
              </a:rPr>
              <a:t> </a:t>
            </a:r>
            <a:r>
              <a:rPr kumimoji="0" lang="pt-BR" sz="3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eca"/>
              </a:rPr>
              <a:t></a:t>
            </a:r>
            <a:r>
              <a:rPr kumimoji="0" lang="pt-BR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eca"/>
              </a:rPr>
              <a:t> - </a:t>
            </a:r>
            <a:r>
              <a:rPr kumimoji="0" lang="pt-BR" sz="3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eca"/>
              </a:rPr>
              <a:t></a:t>
            </a:r>
            <a:r>
              <a:rPr kumimoji="0" lang="pt-BR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eca"/>
              </a:rPr>
              <a:t> - </a:t>
            </a:r>
            <a:r>
              <a:rPr kumimoji="0" lang="pt-BR" sz="3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eca"/>
              </a:rPr>
              <a:t></a:t>
            </a:r>
            <a:endParaRPr kumimoji="0" lang="pt-BR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ta para a direita 21">
            <a:extLst>
              <a:ext uri="{FF2B5EF4-FFF2-40B4-BE49-F238E27FC236}">
                <a16:creationId xmlns:a16="http://schemas.microsoft.com/office/drawing/2014/main" id="{B72A9CE4-9EFF-2BC7-1D17-10C8C6965351}"/>
              </a:ext>
            </a:extLst>
          </p:cNvPr>
          <p:cNvSpPr/>
          <p:nvPr/>
        </p:nvSpPr>
        <p:spPr>
          <a:xfrm>
            <a:off x="3801501" y="2925537"/>
            <a:ext cx="3072384" cy="475488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eta para a direita 22">
            <a:extLst>
              <a:ext uri="{FF2B5EF4-FFF2-40B4-BE49-F238E27FC236}">
                <a16:creationId xmlns:a16="http://schemas.microsoft.com/office/drawing/2014/main" id="{624B4191-D4AE-D4FE-AAC8-5EAD4381F356}"/>
              </a:ext>
            </a:extLst>
          </p:cNvPr>
          <p:cNvSpPr/>
          <p:nvPr/>
        </p:nvSpPr>
        <p:spPr>
          <a:xfrm>
            <a:off x="3801501" y="3429000"/>
            <a:ext cx="3072384" cy="475488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eta para a direita 23">
            <a:extLst>
              <a:ext uri="{FF2B5EF4-FFF2-40B4-BE49-F238E27FC236}">
                <a16:creationId xmlns:a16="http://schemas.microsoft.com/office/drawing/2014/main" id="{CCDDAC80-BCD9-DFC5-1AC7-65EDE158167D}"/>
              </a:ext>
            </a:extLst>
          </p:cNvPr>
          <p:cNvSpPr/>
          <p:nvPr/>
        </p:nvSpPr>
        <p:spPr>
          <a:xfrm>
            <a:off x="3801501" y="3951482"/>
            <a:ext cx="3072384" cy="475488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eta para a direita 24">
            <a:extLst>
              <a:ext uri="{FF2B5EF4-FFF2-40B4-BE49-F238E27FC236}">
                <a16:creationId xmlns:a16="http://schemas.microsoft.com/office/drawing/2014/main" id="{E12026FA-A9DC-F855-4FED-61DA359E0135}"/>
              </a:ext>
            </a:extLst>
          </p:cNvPr>
          <p:cNvSpPr/>
          <p:nvPr/>
        </p:nvSpPr>
        <p:spPr>
          <a:xfrm>
            <a:off x="3801501" y="4473964"/>
            <a:ext cx="3072384" cy="475488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77E3612-1EDB-F86E-5344-C038152B9AF4}"/>
              </a:ext>
            </a:extLst>
          </p:cNvPr>
          <p:cNvSpPr txBox="1"/>
          <p:nvPr/>
        </p:nvSpPr>
        <p:spPr>
          <a:xfrm>
            <a:off x="7037782" y="2716081"/>
            <a:ext cx="1879041" cy="60016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 sílabas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296D331-38AA-8EE6-FB12-85B3520ED0CF}"/>
              </a:ext>
            </a:extLst>
          </p:cNvPr>
          <p:cNvSpPr txBox="1"/>
          <p:nvPr/>
        </p:nvSpPr>
        <p:spPr>
          <a:xfrm>
            <a:off x="7037781" y="4473964"/>
            <a:ext cx="1879041" cy="60016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 sílabas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B67C020-EF85-1341-13A5-D49C28BDE6BF}"/>
              </a:ext>
            </a:extLst>
          </p:cNvPr>
          <p:cNvSpPr txBox="1"/>
          <p:nvPr/>
        </p:nvSpPr>
        <p:spPr>
          <a:xfrm>
            <a:off x="7037781" y="3893987"/>
            <a:ext cx="1879041" cy="60016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sílabas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2566189-A70A-8B0C-CC6B-2F05C3416D5F}"/>
              </a:ext>
            </a:extLst>
          </p:cNvPr>
          <p:cNvSpPr txBox="1"/>
          <p:nvPr/>
        </p:nvSpPr>
        <p:spPr>
          <a:xfrm>
            <a:off x="7037781" y="3293823"/>
            <a:ext cx="1879041" cy="60016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sílabas</a:t>
            </a:r>
          </a:p>
        </p:txBody>
      </p:sp>
    </p:spTree>
    <p:extLst>
      <p:ext uri="{BB962C8B-B14F-4D97-AF65-F5344CB8AC3E}">
        <p14:creationId xmlns:p14="http://schemas.microsoft.com/office/powerpoint/2010/main" val="1155103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30413" y="3025700"/>
            <a:ext cx="8569070" cy="2585391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 algn="just"/>
            <a: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aprender a combinação das palavras gregas, basta apenas observar a equivalência das letras gregas com o nosso alfabeto em português. Havendo decorado a equivalência, basta apenas exercitar a pronúncia de algumas palavras.</a:t>
            </a:r>
            <a:b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3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3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12882" y="6453549"/>
            <a:ext cx="407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srgbClr val="1CADE4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Curso de Graduação em Teologia</a:t>
            </a:r>
          </a:p>
        </p:txBody>
      </p:sp>
      <p:sp>
        <p:nvSpPr>
          <p:cNvPr id="2" name="Meio-quadro 1"/>
          <p:cNvSpPr/>
          <p:nvPr/>
        </p:nvSpPr>
        <p:spPr>
          <a:xfrm>
            <a:off x="474367" y="216767"/>
            <a:ext cx="1341553" cy="1506828"/>
          </a:xfrm>
          <a:prstGeom prst="halfFrame">
            <a:avLst>
              <a:gd name="adj1" fmla="val 7413"/>
              <a:gd name="adj2" fmla="val 74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eio-quadro 8"/>
          <p:cNvSpPr/>
          <p:nvPr/>
        </p:nvSpPr>
        <p:spPr>
          <a:xfrm rot="16200000">
            <a:off x="557005" y="2554623"/>
            <a:ext cx="1341553" cy="1506828"/>
          </a:xfrm>
          <a:prstGeom prst="halfFrame">
            <a:avLst>
              <a:gd name="adj1" fmla="val 7413"/>
              <a:gd name="adj2" fmla="val 74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1FEC207C-6C4F-C937-7B94-6D3AC182FE49}"/>
              </a:ext>
            </a:extLst>
          </p:cNvPr>
          <p:cNvSpPr txBox="1">
            <a:spLocks/>
          </p:cNvSpPr>
          <p:nvPr/>
        </p:nvSpPr>
        <p:spPr>
          <a:xfrm>
            <a:off x="609599" y="379041"/>
            <a:ext cx="11108034" cy="6695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small" spc="50" normalizeH="0" baseline="0" noProof="0" dirty="0">
                <a:ln w="0"/>
                <a:solidFill>
                  <a:srgbClr val="D9E0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MT Black" panose="00000102000000010000" pitchFamily="2" charset="0"/>
                <a:ea typeface="+mn-ea"/>
                <a:cs typeface="+mn-cs"/>
              </a:rPr>
              <a:t>Observações Importantes II</a:t>
            </a:r>
            <a:endParaRPr kumimoji="0" lang="pt-BR" sz="4400" b="1" i="0" u="none" strike="noStrike" kern="1200" cap="none" spc="50" normalizeH="0" baseline="0" noProof="0" dirty="0">
              <a:ln w="0"/>
              <a:solidFill>
                <a:srgbClr val="D9E0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MT Black" panose="00000102000000010000" pitchFamily="2" charset="0"/>
              <a:ea typeface="+mn-ea"/>
              <a:cs typeface="+mn-cs"/>
            </a:endParaRPr>
          </a:p>
        </p:txBody>
      </p:sp>
      <p:pic>
        <p:nvPicPr>
          <p:cNvPr id="6" name="Picture 8" descr="Estatua PNG Transparente [download] - Designi">
            <a:extLst>
              <a:ext uri="{FF2B5EF4-FFF2-40B4-BE49-F238E27FC236}">
                <a16:creationId xmlns:a16="http://schemas.microsoft.com/office/drawing/2014/main" id="{0D5803F1-ED6F-3562-14F8-0C45B5F643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204" l="0" r="81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93" r="20393" b="8283"/>
          <a:stretch/>
        </p:blipFill>
        <p:spPr bwMode="auto">
          <a:xfrm>
            <a:off x="9334715" y="870208"/>
            <a:ext cx="2226872" cy="344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ns Grego PNG e Vetor, com Fundo Transparente Para Download Grátis |  Pngtree">
            <a:extLst>
              <a:ext uri="{FF2B5EF4-FFF2-40B4-BE49-F238E27FC236}">
                <a16:creationId xmlns:a16="http://schemas.microsoft.com/office/drawing/2014/main" id="{B94A85D6-DF14-D4FC-32AE-D8FE98812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0" y="2825844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ns Grego PNG e Vetor, com Fundo Transparente Para Download Grátis |  Pngtree">
            <a:extLst>
              <a:ext uri="{FF2B5EF4-FFF2-40B4-BE49-F238E27FC236}">
                <a16:creationId xmlns:a16="http://schemas.microsoft.com/office/drawing/2014/main" id="{07B5EA16-85F4-CE5D-70DA-C16AA1264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214" y="2825844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ns Grego PNG e Vetor, com Fundo Transparente Para Download Grátis |  Pngtree">
            <a:extLst>
              <a:ext uri="{FF2B5EF4-FFF2-40B4-BE49-F238E27FC236}">
                <a16:creationId xmlns:a16="http://schemas.microsoft.com/office/drawing/2014/main" id="{8F006C70-4C30-246A-7C6A-5A00B35C1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2825844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ns Grego PNG e Vetor, com Fundo Transparente Para Download Grátis |  Pngtree">
            <a:extLst>
              <a:ext uri="{FF2B5EF4-FFF2-40B4-BE49-F238E27FC236}">
                <a16:creationId xmlns:a16="http://schemas.microsoft.com/office/drawing/2014/main" id="{A185E0E6-F43B-9743-7B9A-71885DA6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802" y="2825844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133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608</TotalTime>
  <Words>1232</Words>
  <Application>Microsoft Office PowerPoint</Application>
  <PresentationFormat>Widescreen</PresentationFormat>
  <Paragraphs>136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5" baseType="lpstr">
      <vt:lpstr>Arial</vt:lpstr>
      <vt:lpstr>Arial MT Black</vt:lpstr>
      <vt:lpstr>Arial Narrow</vt:lpstr>
      <vt:lpstr>Calibri</vt:lpstr>
      <vt:lpstr>Calibri Light</vt:lpstr>
      <vt:lpstr>Century Gothic</vt:lpstr>
      <vt:lpstr>Garamond</vt:lpstr>
      <vt:lpstr>Graeca</vt:lpstr>
      <vt:lpstr>GreekS</vt:lpstr>
      <vt:lpstr>MSTT3153ebcb59tS00</vt:lpstr>
      <vt:lpstr>Symbol</vt:lpstr>
      <vt:lpstr>Times New Roman</vt:lpstr>
      <vt:lpstr>Times-Roman</vt:lpstr>
      <vt:lpstr>Retrospectiva</vt:lpstr>
      <vt:lpstr>www.servus.org.br</vt:lpstr>
      <vt:lpstr>Introdução ao Grego Bíblico</vt:lpstr>
      <vt:lpstr>No como α β δ ε ι κ ο ς τ e υ parecem semelhantes aos       seus equivalentes em português.                                           Existem cinco letras que são transliteradas por duas letras. θ  é th; ξ é ks; φ é  ph (ou f); χ é  ch; ψ é ps. Elas são chamadas consoantes duplas. </vt:lpstr>
      <vt:lpstr>Existem duas formas de sigma em grego.  Esta foma ς  ocorre somente no fim da palavra, e  esta forma σ ocorre sempre no início, meio, mas nunca no final da palavra: αποστολος  Você aprenderá melhor o alfabeto ao pronunciar as letras em voz alta à medida que as escreve, repetidas vezes.  </vt:lpstr>
      <vt:lpstr>Observe bem o formato  da letra “Lambda” (maiúscula)  ela é similar ao formato da letra “Delta” .  Outra letra que deve-se observar bastante na hora da leitura é o Ny  que é parecido com o Ypsilon  .  </vt:lpstr>
      <vt:lpstr>Apresentação do PowerPoint</vt:lpstr>
      <vt:lpstr>Apresentação do PowerPoint</vt:lpstr>
      <vt:lpstr>Apresentação do PowerPoint</vt:lpstr>
      <vt:lpstr>Para aprender a combinação das palavras gregas, basta apenas observar a equivalência das letras gregas com o nosso alfabeto em português. Havendo decorado a equivalência, basta apenas exercitar a pronúncia de algumas palavras.    </vt:lpstr>
      <vt:lpstr>O nome das letras foram colocados apenas por efeito de informação, em nosso método de ensino aconselhamos aos alunos a não estudarem preocupados com esses nomes, é mais aconselhável fixar a atenção no nome da letra pela transliteração, vendo um   o aluno deve pronunciar automaticamente “a”. </vt:lpstr>
      <vt:lpstr>Parabéns, você está avançando no estudo do Grego, já é conhecedor(a) das vinte e quatro letras do alfabeto, sabe que a letra SIGMA tem dois representantes, e que uma é usada no início e meio de palavras, enquanto que a outra só pode ser usada no final de palavras; conhece as letras MAIÚSCULAS do alfabeto, sabe transliterá-las e principalmente sabe escrever uma a uma cada letra.    </vt:lpstr>
      <vt:lpstr>Procure realmente se familiarizar com as novas palavras que irão surgir nesta lição, elas serão aos poucos agregadas a outras palavras, verbos e preposições para formação de frases que serão encontradas nesta e na próxima lição.  Fique atento(a) para todas as novas informações, leve bem a sério isso, somente assim você terá êxito em seus estudos.    </vt:lpstr>
      <vt:lpstr>Apresentação do PowerPoint</vt:lpstr>
      <vt:lpstr>Apresentação do PowerPoint</vt:lpstr>
      <vt:lpstr>Apresentação do PowerPoint</vt:lpstr>
      <vt:lpstr>Apresentação do PowerPoint</vt:lpstr>
      <vt:lpstr>Exemplo de Divisão Silábica das Palavras Gregas</vt:lpstr>
      <vt:lpstr>Apresentação do PowerPoint</vt:lpstr>
      <vt:lpstr>Apresentação do PowerPoint</vt:lpstr>
      <vt:lpstr>Apresentação do PowerPoint</vt:lpstr>
      <vt:lpstr>www.servus.org.br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www.servus.org.br</dc:title>
  <dc:creator>Járber Sousa</dc:creator>
  <cp:lastModifiedBy>leonardo alves</cp:lastModifiedBy>
  <cp:revision>44</cp:revision>
  <dcterms:created xsi:type="dcterms:W3CDTF">2019-09-06T19:24:55Z</dcterms:created>
  <dcterms:modified xsi:type="dcterms:W3CDTF">2024-10-24T15:12:14Z</dcterms:modified>
</cp:coreProperties>
</file>